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577" r:id="rId2"/>
    <p:sldId id="582" r:id="rId3"/>
    <p:sldId id="554" r:id="rId4"/>
    <p:sldId id="655" r:id="rId5"/>
    <p:sldId id="585" r:id="rId6"/>
    <p:sldId id="590" r:id="rId7"/>
    <p:sldId id="656" r:id="rId8"/>
    <p:sldId id="591" r:id="rId9"/>
    <p:sldId id="659" r:id="rId10"/>
    <p:sldId id="555" r:id="rId11"/>
    <p:sldId id="556" r:id="rId12"/>
    <p:sldId id="557" r:id="rId13"/>
    <p:sldId id="592" r:id="rId14"/>
    <p:sldId id="588" r:id="rId15"/>
    <p:sldId id="603" r:id="rId16"/>
    <p:sldId id="636" r:id="rId17"/>
    <p:sldId id="634" r:id="rId18"/>
    <p:sldId id="650" r:id="rId19"/>
    <p:sldId id="651" r:id="rId20"/>
    <p:sldId id="654" r:id="rId21"/>
    <p:sldId id="652" r:id="rId22"/>
    <p:sldId id="644" r:id="rId23"/>
    <p:sldId id="645" r:id="rId24"/>
    <p:sldId id="649" r:id="rId25"/>
    <p:sldId id="597" r:id="rId26"/>
    <p:sldId id="598" r:id="rId27"/>
    <p:sldId id="600" r:id="rId28"/>
    <p:sldId id="601" r:id="rId29"/>
    <p:sldId id="602" r:id="rId30"/>
    <p:sldId id="605" r:id="rId31"/>
    <p:sldId id="606" r:id="rId32"/>
    <p:sldId id="599" r:id="rId33"/>
    <p:sldId id="604" r:id="rId34"/>
    <p:sldId id="610" r:id="rId35"/>
    <p:sldId id="560" r:id="rId36"/>
    <p:sldId id="628" r:id="rId37"/>
    <p:sldId id="614" r:id="rId38"/>
    <p:sldId id="632" r:id="rId39"/>
    <p:sldId id="633" r:id="rId40"/>
    <p:sldId id="593" r:id="rId41"/>
    <p:sldId id="594" r:id="rId42"/>
    <p:sldId id="595" r:id="rId43"/>
    <p:sldId id="596" r:id="rId44"/>
    <p:sldId id="622" r:id="rId45"/>
    <p:sldId id="624" r:id="rId46"/>
    <p:sldId id="657" r:id="rId47"/>
    <p:sldId id="658" r:id="rId48"/>
    <p:sldId id="619" r:id="rId49"/>
    <p:sldId id="627" r:id="rId50"/>
    <p:sldId id="626" r:id="rId51"/>
  </p:sldIdLst>
  <p:sldSz cx="9144000" cy="5143500" type="screen16x9"/>
  <p:notesSz cx="6718300" cy="9867900"/>
  <p:embeddedFontLst>
    <p:embeddedFont>
      <p:font typeface="맑은 고딕" panose="020B0503020000020004" pitchFamily="34" charset="-127"/>
      <p:regular r:id="rId53"/>
      <p:bold r:id="rId54"/>
    </p:embeddedFont>
    <p:embeddedFont>
      <p:font typeface="Webdings" panose="05030102010509060703" pitchFamily="18" charset="2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굴림" panose="020B0600000101010101" pitchFamily="34" charset="-127"/>
      <p:regular r:id="rId60"/>
    </p:embeddedFont>
    <p:embeddedFont>
      <p:font typeface="Myriad Pro" panose="020B0503030403020204" pitchFamily="34" charset="0"/>
      <p:regular r:id="rId61"/>
      <p:bold r:id="rId62"/>
      <p:italic r:id="rId63"/>
      <p:boldItalic r:id="rId64"/>
    </p:embeddedFont>
    <p:embeddedFont>
      <p:font typeface="HelveticaNeueBlack" panose="020B0604020202020204"/>
      <p:bold r:id="rId6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toria Briscoe" initials="" lastIdx="4" clrIdx="0"/>
  <p:cmAuthor id="1" name="Vina Chan" initials="" lastIdx="5" clrIdx="1"/>
  <p:cmAuthor id="2" name="서동진" initials="서동진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30" autoAdjust="0"/>
  </p:normalViewPr>
  <p:slideViewPr>
    <p:cSldViewPr>
      <p:cViewPr varScale="1">
        <p:scale>
          <a:sx n="88" d="100"/>
          <a:sy n="88" d="100"/>
        </p:scale>
        <p:origin x="208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3">
    <p:pos x="6000" y="0"/>
    <p:text>Which part of the problem area is this related to?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4">
    <p:pos x="6000" y="0"/>
    <p:text>Which part of the problem area is this related to?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47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05238" y="0"/>
            <a:ext cx="291147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3B67290-462B-42E3-9449-64C526DC32B7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850" y="739775"/>
            <a:ext cx="657860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1513" y="4687888"/>
            <a:ext cx="5375275" cy="444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2600"/>
            <a:ext cx="2911475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05238" y="9372600"/>
            <a:ext cx="2911475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9BC91A1-CA63-461E-BCE3-600E8A9C2A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61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qusability.com/articles/getting-started.html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alarchitect.typepad.com/.a/6a00d8345190da69e20115706c8bb7970b-pi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 rtl="0">
              <a:lnSpc>
                <a:spcPct val="115000"/>
              </a:lnSpc>
              <a:buClr>
                <a:schemeClr val="dk1"/>
              </a:buClr>
              <a:buSzPct val="100000"/>
              <a:buFont typeface="Arial"/>
              <a:buNone/>
            </a:pPr>
            <a:r>
              <a:rPr lang="en-US" altLang="ko-KR" b="1" dirty="0" smtClean="0">
                <a:solidFill>
                  <a:srgbClr val="4F81BD"/>
                </a:solidFill>
              </a:rPr>
              <a:t>Google Cloud Storage</a:t>
            </a:r>
          </a:p>
          <a:p>
            <a:pPr lvl="0" rtl="0">
              <a:lnSpc>
                <a:spcPct val="115000"/>
              </a:lnSpc>
              <a:buClr>
                <a:schemeClr val="dk1"/>
              </a:buClr>
              <a:buSzPct val="100000"/>
              <a:buFont typeface="Arial"/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Google Cloud Storage is part of the Google Cloud services platform object storage service designed for high availability.  </a:t>
            </a:r>
          </a:p>
          <a:p>
            <a:endParaRPr lang="en-US" altLang="ko-KR" dirty="0" smtClean="0"/>
          </a:p>
          <a:p>
            <a:pPr lvl="0">
              <a:lnSpc>
                <a:spcPct val="115000"/>
              </a:lnSpc>
              <a:buClr>
                <a:schemeClr val="dk1"/>
              </a:buClr>
              <a:buSzPct val="100000"/>
              <a:buFont typeface="Arial"/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There are generally two ways to access and manage data on Google Cloud Storage. Access can be done through a web application called </a:t>
            </a:r>
            <a:r>
              <a:rPr lang="en-US" altLang="ko-KR" b="1" dirty="0" smtClean="0">
                <a:solidFill>
                  <a:schemeClr val="dk1"/>
                </a:solidFill>
              </a:rPr>
              <a:t>Google Developer Console </a:t>
            </a:r>
            <a:r>
              <a:rPr lang="en-US" altLang="ko-KR" dirty="0" smtClean="0">
                <a:solidFill>
                  <a:schemeClr val="dk1"/>
                </a:solidFill>
              </a:rPr>
              <a:t>or by use of the command line tool called </a:t>
            </a:r>
            <a:r>
              <a:rPr lang="en-US" altLang="ko-KR" b="1" dirty="0" err="1" smtClean="0">
                <a:solidFill>
                  <a:schemeClr val="dk1"/>
                </a:solidFill>
              </a:rPr>
              <a:t>gsutil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lang="en-US" altLang="ko-KR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9F7857-B9C9-4A71-9802-470A394F6AF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457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914400" lvl="1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altLang="ko-KR" sz="1200" dirty="0" smtClean="0">
                <a:solidFill>
                  <a:schemeClr val="dk1"/>
                </a:solidFill>
              </a:rPr>
              <a:t>Pre-task inquire with 5E’s of Use on expectations for Developer Console and again with gsutil sections.</a:t>
            </a:r>
          </a:p>
          <a:p>
            <a:pPr marL="914400" lvl="1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altLang="ko-KR" sz="1200" dirty="0" smtClean="0">
                <a:solidFill>
                  <a:schemeClr val="dk1"/>
                </a:solidFill>
              </a:rPr>
              <a:t>Collect data about task </a:t>
            </a:r>
            <a:r>
              <a:rPr lang="en" altLang="ko-KR" sz="1200" b="1" dirty="0" smtClean="0">
                <a:solidFill>
                  <a:schemeClr val="dk1"/>
                </a:solidFill>
              </a:rPr>
              <a:t>success and error rates</a:t>
            </a:r>
          </a:p>
          <a:p>
            <a:pPr marL="914400" lvl="1" indent="-31750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altLang="ko-KR" sz="1200" dirty="0" smtClean="0">
                <a:solidFill>
                  <a:schemeClr val="dk1"/>
                </a:solidFill>
              </a:rPr>
              <a:t>Post queries for Developer Console and Post gsutil sections with 5E’s of Use.</a:t>
            </a:r>
          </a:p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11C19C-8E81-47BE-92DA-122B23E706D7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27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220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59B71C-A221-4626-8B24-76149783581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21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 rtl="0">
              <a:lnSpc>
                <a:spcPct val="115000"/>
              </a:lnSpc>
              <a:buNone/>
            </a:pPr>
            <a:r>
              <a:rPr lang="en" altLang="ko-KR" sz="1200" dirty="0" smtClean="0">
                <a:solidFill>
                  <a:srgbClr val="4472C4"/>
                </a:solidFill>
              </a:rPr>
              <a:t>Information Presentation &amp; Layout - Overview</a:t>
            </a:r>
          </a:p>
          <a:p>
            <a:pPr marL="457200" lvl="0" indent="-292100" rtl="0">
              <a:lnSpc>
                <a:spcPct val="115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Information and content presented on the page are not relevant to the topic, e.g. Overview page - no Overview information about the product 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Account and billing sections  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UI for Sharing is not intuitive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Clicking on a Project brought user back to the Overview page.</a:t>
            </a:r>
          </a:p>
          <a:p>
            <a:pPr marL="457200" lvl="0" indent="-29210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Contents displayed on the link are irrelevant to the topics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8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Overview section to display information about the product/tool</a:t>
            </a:r>
          </a:p>
          <a:p>
            <a:pPr lvl="0" rtl="0">
              <a:buNone/>
            </a:pPr>
            <a:endParaRPr lang="en" altLang="ko-KR" dirty="0" smtClean="0"/>
          </a:p>
          <a:p>
            <a:pPr lvl="0" rtl="0">
              <a:buNone/>
            </a:pPr>
            <a:r>
              <a:rPr lang="en" altLang="ko-KR" dirty="0" smtClean="0"/>
              <a:t>Overall Documentation Needs</a:t>
            </a:r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altLang="ko-KR" dirty="0" smtClean="0"/>
              <a:t>Intuitive reliance on locatable documentation. (All participants relied on Google Search or past exp.)</a:t>
            </a:r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altLang="ko-KR" dirty="0" smtClean="0"/>
              <a:t>Provide quick explanation on language use. </a:t>
            </a:r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altLang="ko-KR" dirty="0" smtClean="0"/>
              <a:t>“Needs online help linked and user guides with examples to explain the Developer Console.”</a:t>
            </a:r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altLang="ko-KR" dirty="0" smtClean="0"/>
              <a:t>Sections labeled location for documentation yet no material to ease users learning, e.g. “Overview.”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29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14400" lvl="1" indent="-3175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altLang="ko-KR" sz="1400" dirty="0" smtClean="0">
                <a:solidFill>
                  <a:schemeClr val="dk1"/>
                </a:solidFill>
              </a:rPr>
              <a:t>Long ProjectID and Project Name</a:t>
            </a:r>
          </a:p>
          <a:p>
            <a:pPr marL="914400" lvl="1" indent="-3175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altLang="ko-KR" sz="1400" dirty="0" smtClean="0">
                <a:solidFill>
                  <a:schemeClr val="dk1"/>
                </a:solidFill>
              </a:rPr>
              <a:t>Confusing definition and use of ProjectID</a:t>
            </a:r>
          </a:p>
          <a:p>
            <a:pPr marL="914400" lvl="1" indent="-3175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altLang="ko-KR" sz="1400" dirty="0" smtClean="0">
                <a:solidFill>
                  <a:schemeClr val="dk1"/>
                </a:solidFill>
              </a:rPr>
              <a:t>There’s no connection between Project and a Bucket: except everything you do is under a bucket, e.g. upload files, download files, etc.  Bucket functions like a folder that contains all of the data, and Project is empty. </a:t>
            </a:r>
          </a:p>
          <a:p>
            <a:pPr marL="914400" lvl="1" indent="-31750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altLang="ko-KR" sz="1400" dirty="0" smtClean="0">
                <a:solidFill>
                  <a:schemeClr val="dk1"/>
                </a:solidFill>
              </a:rPr>
              <a:t>For the tasks when we had to copy and share an image with a project member.</a:t>
            </a:r>
            <a:endParaRPr lang="en" altLang="ko-KR" sz="1400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42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 rtl="0">
              <a:buNone/>
            </a:pPr>
            <a:r>
              <a:rPr lang="en-US" altLang="ko-KR" dirty="0" smtClean="0"/>
              <a:t>Can’t delete a project w/o entering a </a:t>
            </a:r>
            <a:r>
              <a:rPr lang="en-US" altLang="ko-KR" dirty="0" err="1" smtClean="0"/>
              <a:t>ProjectID</a:t>
            </a:r>
            <a:r>
              <a:rPr lang="en-US" altLang="ko-KR" dirty="0" smtClean="0"/>
              <a:t> first? If you have multiple Project IDs, what happens to those Project IDs???</a:t>
            </a:r>
          </a:p>
          <a:p>
            <a:endParaRPr lang="en-US" altLang="ko-KR" dirty="0" smtClean="0"/>
          </a:p>
          <a:p>
            <a:pPr marL="914400" lvl="1" indent="-3175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altLang="ko-KR" sz="1400" dirty="0" smtClean="0">
                <a:solidFill>
                  <a:schemeClr val="dk1"/>
                </a:solidFill>
              </a:rPr>
              <a:t>Long </a:t>
            </a:r>
            <a:r>
              <a:rPr lang="en-US" altLang="ko-KR" sz="1400" dirty="0" err="1" smtClean="0">
                <a:solidFill>
                  <a:schemeClr val="dk1"/>
                </a:solidFill>
              </a:rPr>
              <a:t>ProjectID</a:t>
            </a:r>
            <a:r>
              <a:rPr lang="en-US" altLang="ko-KR" sz="1400" dirty="0" smtClean="0">
                <a:solidFill>
                  <a:schemeClr val="dk1"/>
                </a:solidFill>
              </a:rPr>
              <a:t> and Project Name</a:t>
            </a:r>
          </a:p>
          <a:p>
            <a:pPr marL="914400" lvl="1" indent="-3175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altLang="ko-KR" sz="1400" dirty="0" smtClean="0">
                <a:solidFill>
                  <a:schemeClr val="dk1"/>
                </a:solidFill>
              </a:rPr>
              <a:t>Confusing definition and use of </a:t>
            </a:r>
            <a:r>
              <a:rPr lang="en-US" altLang="ko-KR" sz="1400" dirty="0" err="1" smtClean="0">
                <a:solidFill>
                  <a:schemeClr val="dk1"/>
                </a:solidFill>
              </a:rPr>
              <a:t>ProjectID</a:t>
            </a:r>
            <a:endParaRPr lang="en-US" altLang="ko-KR" sz="1400" dirty="0" smtClean="0">
              <a:solidFill>
                <a:schemeClr val="dk1"/>
              </a:solidFill>
            </a:endParaRPr>
          </a:p>
          <a:p>
            <a:pPr marL="914400" lvl="1" indent="-31750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altLang="ko-KR" sz="1400" dirty="0" smtClean="0">
                <a:solidFill>
                  <a:schemeClr val="dk1"/>
                </a:solidFill>
              </a:rPr>
              <a:t>There’s no connection between Project and a Bucket: except everything you do is under a bucket, e.g. upload files, download files, etc.  Bucket functions like a folder that contains all of the data, and Project is empty.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94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 smtClean="0"/>
              <a:t>So many action involved: Too many steps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92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 rtl="0">
              <a:buNone/>
            </a:pPr>
            <a:r>
              <a:rPr lang="en" altLang="ko-KR" dirty="0" smtClean="0"/>
              <a:t>The instruction looks easy to install, but it does not.</a:t>
            </a:r>
          </a:p>
          <a:p>
            <a:pPr>
              <a:buNone/>
            </a:pPr>
            <a:r>
              <a:rPr lang="en" altLang="ko-KR" dirty="0" smtClean="0"/>
              <a:t>It does not contain detailed information on how to do it fast. There are long hyperlink requires user to copy and past and use several windows to do the installation.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15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" altLang="ko-KR" sz="1200" dirty="0" smtClean="0">
                <a:solidFill>
                  <a:srgbClr val="0000FF"/>
                </a:solidFill>
              </a:rPr>
              <a:t>PIP (Python manager program where you can just type pip install and it will download and install for you automatically.)</a:t>
            </a:r>
            <a:endParaRPr lang="en" altLang="ko-KR" sz="1200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 smtClean="0">
                <a:solidFill>
                  <a:schemeClr val="dk1"/>
                </a:solidFill>
              </a:rPr>
              <a:t>Cloud Storage is part of the Google Cloud Platform and it is one of the services offered to access and manage application data.</a:t>
            </a:r>
          </a:p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FCF28D-20E5-456E-968F-F234B3643D8A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750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 smtClean="0"/>
              <a:t>Verification: </a:t>
            </a:r>
            <a:r>
              <a:rPr lang="en" altLang="ko-KR" sz="1200" dirty="0" smtClean="0">
                <a:solidFill>
                  <a:schemeClr val="dk1"/>
                </a:solidFill>
              </a:rPr>
              <a:t>Participants found they need to work on verification of finishing a task or for logged in.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50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" altLang="ko-KR" dirty="0" smtClean="0"/>
              <a:t>Participants constantly go back to Console to verify if they finish task or not</a:t>
            </a:r>
            <a:endParaRPr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871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69850" y="739775"/>
            <a:ext cx="6578600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71831" y="4687253"/>
            <a:ext cx="5374639" cy="4440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671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Sample tutorials online for using simple tasks, e.g. Login, Create/Delete buckets.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Instructions are not clear, e.g copy of a file,  and it is written in the context of developers.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Can’t find documentation on authorization code for Login.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ACL is not clear on the instruction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Searched online for ACL command instead of using gsutil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Terminology confusion, e.g. “bucket”. 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Guideline is confusing and complicated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Too much descriptions and no examples of command line.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Tricky to copy/paste in command line.  Should tell how.</a:t>
            </a:r>
          </a:p>
          <a:p>
            <a:pPr marL="457200" lvl="0" indent="-292100" rtl="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Have video tutorial for instructions</a:t>
            </a:r>
          </a:p>
          <a:p>
            <a:pPr marL="457200" lvl="0" indent="-292100">
              <a:lnSpc>
                <a:spcPct val="115000"/>
              </a:lnSpc>
              <a:buClr>
                <a:srgbClr val="4472C4"/>
              </a:buClr>
              <a:buSzPct val="100000"/>
              <a:buFont typeface="Arial"/>
              <a:buChar char="●"/>
            </a:pPr>
            <a:r>
              <a:rPr lang="en" altLang="ko-KR" sz="1200" dirty="0" smtClean="0">
                <a:solidFill>
                  <a:srgbClr val="4472C4"/>
                </a:solidFill>
              </a:rPr>
              <a:t>Login instructions are too long and tedious to read, not helpful.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64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smtClean="0">
                <a:latin typeface="Myriad Pro" pitchFamily="34" charset="0"/>
              </a:rPr>
              <a:t>User required to delete every item in the bucket to accomplish task. </a:t>
            </a:r>
          </a:p>
          <a:p>
            <a:r>
              <a:rPr lang="en-US" altLang="ko-KR" sz="1200" dirty="0" smtClean="0">
                <a:latin typeface="Myriad Pro" pitchFamily="34" charset="0"/>
              </a:rPr>
              <a:t>Information given as a safety issue that Google wants to make sure everything is deleted before deleting the bucket but current process is time consuming.</a:t>
            </a:r>
          </a:p>
          <a:p>
            <a:pPr>
              <a:buNone/>
            </a:pPr>
            <a:endParaRPr lang="en" altLang="ko-KR" sz="1200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657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69850" y="739775"/>
            <a:ext cx="6578600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71831" y="4687253"/>
            <a:ext cx="5374639" cy="4440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810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" altLang="ko-KR" sz="1200" dirty="0" smtClean="0">
                <a:solidFill>
                  <a:srgbClr val="0000FF"/>
                </a:solidFill>
              </a:rPr>
              <a:t>PIP (Python manager program where you can just type pip install and it will download and install for you automatically.)</a:t>
            </a:r>
            <a:endParaRPr lang="en" altLang="ko-KR" sz="1200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1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" altLang="ko-KR" sz="1200" dirty="0" smtClean="0">
                <a:solidFill>
                  <a:srgbClr val="0000FF"/>
                </a:solidFill>
              </a:rPr>
              <a:t>PIP (Python manager program where you can just type pip install and it will download and install for you automatically.)</a:t>
            </a:r>
            <a:endParaRPr lang="en" altLang="ko-KR" sz="1200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51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rPr>
              <a:t>Gauge to bring together expectation and knowledge about the users.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* </a:t>
            </a:r>
            <a:r>
              <a:rPr lang="ko-KR" altLang="ko-KR" sz="12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Participants provided insights on a scale of 1-5*, for each E, and often gave additional comments.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* </a:t>
            </a:r>
            <a:r>
              <a:rPr lang="ko-KR" altLang="ko-KR" sz="12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We gauged prior assumptions and an after task assessment as a gauge on Developer Console tasks and the gsutil tasks.</a:t>
            </a:r>
          </a:p>
          <a:p>
            <a:pPr lvl="0" rtl="0">
              <a:buNone/>
            </a:pPr>
            <a:endParaRPr lang="en-US" altLang="ko-KR" u="sng" dirty="0" smtClean="0">
              <a:solidFill>
                <a:schemeClr val="hlink"/>
              </a:solidFill>
              <a:hlinkClick r:id="rId3"/>
            </a:endParaRPr>
          </a:p>
          <a:p>
            <a:pPr lvl="0" rtl="0">
              <a:buNone/>
            </a:pPr>
            <a:endParaRPr lang="en-US" altLang="ko-KR" u="sng" dirty="0" smtClean="0">
              <a:solidFill>
                <a:schemeClr val="hlink"/>
              </a:solidFill>
              <a:hlinkClick r:id="rId3"/>
            </a:endParaRPr>
          </a:p>
          <a:p>
            <a:pPr lvl="0" rtl="0">
              <a:buNone/>
            </a:pPr>
            <a:r>
              <a:rPr lang="en-US" altLang="ko-KR" u="sng" dirty="0" smtClean="0">
                <a:solidFill>
                  <a:schemeClr val="hlink"/>
                </a:solidFill>
                <a:hlinkClick r:id="rId3"/>
              </a:rPr>
              <a:t>http://www.wqusability.com/articles/getting-started.html</a:t>
            </a:r>
          </a:p>
          <a:p>
            <a:endParaRPr lang="en-US" altLang="ko-KR" dirty="0" smtClean="0"/>
          </a:p>
          <a:p>
            <a:pPr lvl="0" rtl="0">
              <a:buNone/>
            </a:pPr>
            <a:r>
              <a:rPr lang="en-US" altLang="ko-KR" dirty="0" smtClean="0"/>
              <a:t>Whitney </a:t>
            </a:r>
            <a:r>
              <a:rPr lang="en-US" altLang="ko-KR" dirty="0" err="1" smtClean="0"/>
              <a:t>Quesenbery's</a:t>
            </a:r>
            <a:r>
              <a:rPr lang="en-US" altLang="ko-KR" dirty="0" smtClean="0"/>
              <a:t> 5 Es of Use</a:t>
            </a:r>
          </a:p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altLang="ko-KR" sz="1200" b="1" dirty="0" smtClean="0">
                <a:solidFill>
                  <a:schemeClr val="dk1"/>
                </a:solidFill>
              </a:rPr>
              <a:t>Effective:</a:t>
            </a:r>
            <a:r>
              <a:rPr lang="en-US" altLang="ko-KR" sz="1200" dirty="0" smtClean="0">
                <a:solidFill>
                  <a:schemeClr val="dk1"/>
                </a:solidFill>
              </a:rPr>
              <a:t> How completely and accurately the work or experience is completed or goals reached</a:t>
            </a:r>
          </a:p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altLang="ko-KR" sz="1200" b="1" dirty="0" smtClean="0">
                <a:solidFill>
                  <a:schemeClr val="dk1"/>
                </a:solidFill>
              </a:rPr>
              <a:t>Efficient</a:t>
            </a:r>
            <a:r>
              <a:rPr lang="en-US" altLang="ko-KR" sz="1200" dirty="0" smtClean="0">
                <a:solidFill>
                  <a:schemeClr val="dk1"/>
                </a:solidFill>
              </a:rPr>
              <a:t>: How quickly this work can be completed</a:t>
            </a:r>
          </a:p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altLang="ko-KR" sz="1200" b="1" dirty="0" smtClean="0">
                <a:solidFill>
                  <a:schemeClr val="dk1"/>
                </a:solidFill>
              </a:rPr>
              <a:t>Engaging</a:t>
            </a:r>
            <a:r>
              <a:rPr lang="en-US" altLang="ko-KR" sz="1200" dirty="0" smtClean="0">
                <a:solidFill>
                  <a:schemeClr val="dk1"/>
                </a:solidFill>
              </a:rPr>
              <a:t>: How well the interface draws the user into the interaction and how pleasant and satisfying it is to use</a:t>
            </a:r>
          </a:p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altLang="ko-KR" sz="1200" b="1" dirty="0" smtClean="0">
                <a:solidFill>
                  <a:schemeClr val="dk1"/>
                </a:solidFill>
              </a:rPr>
              <a:t>Error Tolerant:</a:t>
            </a:r>
            <a:r>
              <a:rPr lang="en-US" altLang="ko-KR" sz="1200" dirty="0" smtClean="0">
                <a:solidFill>
                  <a:schemeClr val="dk1"/>
                </a:solidFill>
              </a:rPr>
              <a:t> How well the product prevents errors and can help the user recover from mistakes that do occur</a:t>
            </a: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altLang="ko-KR" sz="1200" b="1" dirty="0" smtClean="0">
                <a:solidFill>
                  <a:schemeClr val="dk1"/>
                </a:solidFill>
              </a:rPr>
              <a:t>Easy to Learn:</a:t>
            </a:r>
            <a:r>
              <a:rPr lang="en-US" altLang="ko-KR" sz="1200" dirty="0" smtClean="0">
                <a:solidFill>
                  <a:schemeClr val="dk1"/>
                </a:solidFill>
              </a:rPr>
              <a:t> How well the product supports both the initial orientation and continued learning throughout the complete lifetime of use</a:t>
            </a:r>
          </a:p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3FA6CB-97E7-44DB-995A-2AA17D91D333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342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 smtClean="0"/>
              <a:t>*Will mention not statistically robust.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09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 smtClean="0">
                <a:solidFill>
                  <a:schemeClr val="dk1"/>
                </a:solidFill>
              </a:rPr>
              <a:t>Cloud Storage is part of the Google Cloud Platform and it is one of the services offered to access and manage application data.</a:t>
            </a:r>
          </a:p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FCF28D-20E5-456E-968F-F234B3643D8A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689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787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-US" altLang="ko-KR" sz="1800" dirty="0" smtClean="0">
                <a:solidFill>
                  <a:schemeClr val="dk1"/>
                </a:solidFill>
              </a:rPr>
              <a:t>Functionality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800" dirty="0" smtClean="0">
                <a:solidFill>
                  <a:schemeClr val="dk1"/>
                </a:solidFill>
              </a:rPr>
              <a:t>Command line errors need to provide more details in explaining errors so can fix.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800" dirty="0" smtClean="0">
                <a:solidFill>
                  <a:schemeClr val="dk1"/>
                </a:solidFill>
              </a:rPr>
              <a:t>Focus on task completion over building engaging attributes.</a:t>
            </a:r>
          </a:p>
          <a:p>
            <a:endParaRPr lang="en-US" altLang="ko-KR" dirty="0" smtClean="0"/>
          </a:p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-US" altLang="ko-KR" sz="1800" dirty="0" smtClean="0">
                <a:solidFill>
                  <a:schemeClr val="dk1"/>
                </a:solidFill>
              </a:rPr>
              <a:t>Like Google Products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800" dirty="0" smtClean="0">
                <a:solidFill>
                  <a:schemeClr val="dk1"/>
                </a:solidFill>
              </a:rPr>
              <a:t>Commonality desired with Google products (</a:t>
            </a:r>
            <a:r>
              <a:rPr lang="en-US" altLang="ko-KR" sz="1800" dirty="0" err="1" smtClean="0">
                <a:solidFill>
                  <a:schemeClr val="dk1"/>
                </a:solidFill>
              </a:rPr>
              <a:t>gmail</a:t>
            </a:r>
            <a:r>
              <a:rPr lang="en-US" altLang="ko-KR" sz="1800" dirty="0" smtClean="0">
                <a:solidFill>
                  <a:schemeClr val="dk1"/>
                </a:solidFill>
              </a:rPr>
              <a:t>, </a:t>
            </a:r>
            <a:r>
              <a:rPr lang="en-US" altLang="ko-KR" sz="1800" dirty="0" err="1" smtClean="0">
                <a:solidFill>
                  <a:schemeClr val="dk1"/>
                </a:solidFill>
              </a:rPr>
              <a:t>gdrive</a:t>
            </a:r>
            <a:r>
              <a:rPr lang="en-US" altLang="ko-KR" sz="1800" dirty="0" smtClean="0">
                <a:solidFill>
                  <a:schemeClr val="dk1"/>
                </a:solidFill>
              </a:rPr>
              <a:t>) for copy, paste, snap and drag, right click, and layout design.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altLang="ko-KR" sz="1800" dirty="0" smtClean="0">
                <a:solidFill>
                  <a:schemeClr val="dk1"/>
                </a:solidFill>
              </a:rPr>
              <a:t>Data functions such as save, need to be quick to deploy.</a:t>
            </a:r>
          </a:p>
          <a:p>
            <a:pPr marL="914400" lvl="1" indent="-342900" rtl="0">
              <a:buClr>
                <a:schemeClr val="dk1"/>
              </a:buClr>
              <a:buSzPct val="163636"/>
              <a:buFont typeface="Arial"/>
              <a:buChar char="○"/>
            </a:pPr>
            <a:r>
              <a:rPr lang="en-US" altLang="ko-KR" b="1" dirty="0" smtClean="0">
                <a:solidFill>
                  <a:srgbClr val="FFFFFF"/>
                </a:solidFill>
              </a:rPr>
              <a:t>"Layout, click and drag, save and use right click setup should be similar to other </a:t>
            </a:r>
            <a:r>
              <a:rPr lang="en-US" altLang="ko-KR" b="1" dirty="0" err="1" smtClean="0">
                <a:solidFill>
                  <a:srgbClr val="FFFFFF"/>
                </a:solidFill>
              </a:rPr>
              <a:t>google</a:t>
            </a:r>
            <a:r>
              <a:rPr lang="en-US" altLang="ko-KR" b="1" dirty="0" smtClean="0">
                <a:solidFill>
                  <a:srgbClr val="FFFFFF"/>
                </a:solidFill>
              </a:rPr>
              <a:t> products" (P3) 5E's &amp; Q1</a:t>
            </a:r>
          </a:p>
          <a:p>
            <a:pPr lvl="0" rtl="0">
              <a:buClr>
                <a:srgbClr val="000000"/>
              </a:buClr>
              <a:buSzPct val="78571"/>
              <a:buFont typeface="Arial"/>
              <a:buNone/>
            </a:pPr>
            <a:r>
              <a:rPr lang="en-US" altLang="ko-KR" sz="1400" dirty="0" smtClean="0">
                <a:solidFill>
                  <a:schemeClr val="dk1"/>
                </a:solidFill>
              </a:rPr>
              <a:t>Trial Offering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400" dirty="0" smtClean="0">
                <a:solidFill>
                  <a:schemeClr val="dk1"/>
                </a:solidFill>
              </a:rPr>
              <a:t>Product does “not offer guest login” 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400" dirty="0" smtClean="0">
                <a:solidFill>
                  <a:schemeClr val="dk1"/>
                </a:solidFill>
              </a:rPr>
              <a:t>Suggest “offer free trial” or limited data size, “500 gigabytes for storage to evaluate initial entry.”  </a:t>
            </a:r>
          </a:p>
          <a:p>
            <a:endParaRPr lang="en-US" altLang="ko-KR" dirty="0" smtClean="0"/>
          </a:p>
          <a:p>
            <a:pPr lvl="0" rtl="0">
              <a:buNone/>
            </a:pPr>
            <a:r>
              <a:rPr lang="en-US" altLang="ko-KR" sz="1800" dirty="0" smtClean="0">
                <a:solidFill>
                  <a:schemeClr val="dk1"/>
                </a:solidFill>
              </a:rPr>
              <a:t>Project Dashboard</a:t>
            </a:r>
          </a:p>
          <a:p>
            <a:pPr marL="457200" lvl="0" indent="-317500" rtl="0"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altLang="ko-KR" sz="1800" dirty="0" smtClean="0">
                <a:solidFill>
                  <a:schemeClr val="dk1"/>
                </a:solidFill>
              </a:rPr>
              <a:t>Provide a project dashboard with definitions, guides, and documentation to lessen recall use for content discoverability.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96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 rtl="0">
              <a:buNone/>
            </a:pPr>
            <a:r>
              <a:rPr lang="en-US" altLang="ko-KR" dirty="0" smtClean="0"/>
              <a:t>Rollback link: </a:t>
            </a:r>
            <a:r>
              <a:rPr lang="en-US" altLang="ko-KR" u="sng" dirty="0" smtClean="0">
                <a:solidFill>
                  <a:schemeClr val="hlink"/>
                </a:solidFill>
                <a:hlinkClick r:id="rId3"/>
              </a:rPr>
              <a:t>http://dealarchitect.typepad.com/.a/6a00d8345190da69e20115706c8bb7970b-pi</a:t>
            </a:r>
          </a:p>
          <a:p>
            <a:endParaRPr lang="en-US" altLang="ko-KR" dirty="0" smtClean="0"/>
          </a:p>
          <a:p>
            <a:pPr marL="1371600" lvl="1" indent="-3175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altLang="ko-KR" sz="1400" dirty="0" smtClean="0">
                <a:solidFill>
                  <a:schemeClr val="dk1"/>
                </a:solidFill>
              </a:rPr>
              <a:t>Active billing links as costs accrue like a pay ticker. </a:t>
            </a:r>
          </a:p>
          <a:p>
            <a:pPr marL="1371600" lvl="1" indent="-3175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altLang="ko-KR" sz="1400" dirty="0" smtClean="0">
                <a:solidFill>
                  <a:schemeClr val="dk1"/>
                </a:solidFill>
              </a:rPr>
              <a:t>Showcase advantages, “store large files at a low price,” share in a visible location.</a:t>
            </a:r>
          </a:p>
          <a:p>
            <a:endParaRPr lang="en-US" altLang="ko-KR" dirty="0" smtClean="0"/>
          </a:p>
          <a:p>
            <a:pPr lvl="0" rtl="0">
              <a:buNone/>
            </a:pPr>
            <a:r>
              <a:rPr lang="en-US" altLang="ko-KR" b="1" dirty="0" smtClean="0">
                <a:solidFill>
                  <a:srgbClr val="FFFFFF"/>
                </a:solidFill>
              </a:rPr>
              <a:t>"Request to see more information and examples for billing." (P3 &amp; P4) "Wants </a:t>
            </a:r>
            <a:r>
              <a:rPr lang="en-US" altLang="ko-KR" b="1" dirty="0" err="1" smtClean="0">
                <a:solidFill>
                  <a:srgbClr val="FFFFFF"/>
                </a:solidFill>
              </a:rPr>
              <a:t>billiing</a:t>
            </a:r>
            <a:r>
              <a:rPr lang="en-US" altLang="ko-KR" b="1" dirty="0" smtClean="0">
                <a:solidFill>
                  <a:srgbClr val="FFFFFF"/>
                </a:solidFill>
              </a:rPr>
              <a:t> links, a tab that shows an </a:t>
            </a:r>
            <a:r>
              <a:rPr lang="en-US" altLang="ko-KR" b="1" dirty="0" err="1" smtClean="0">
                <a:solidFill>
                  <a:srgbClr val="FFFFFF"/>
                </a:solidFill>
              </a:rPr>
              <a:t>acrue</a:t>
            </a:r>
            <a:r>
              <a:rPr lang="en-US" altLang="ko-KR" b="1" dirty="0" smtClean="0">
                <a:solidFill>
                  <a:srgbClr val="FFFFFF"/>
                </a:solidFill>
              </a:rPr>
              <a:t> of funds as they occur, basically bill real-time ticker." (P6) Q1</a:t>
            </a:r>
          </a:p>
          <a:p>
            <a:pPr lvl="0" rtl="0">
              <a:buNone/>
            </a:pPr>
            <a:endParaRPr lang="en-US" altLang="ko-KR" b="1" dirty="0">
              <a:solidFill>
                <a:srgbClr val="FFFF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93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</a:rPr>
              <a:t>Redefine Overview section to display information about the product/tool.</a:t>
            </a:r>
          </a:p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</a:rPr>
              <a:t>Nomenclature consistency and </a:t>
            </a:r>
            <a:r>
              <a:rPr lang="en-US" altLang="ko-KR" sz="1200" dirty="0" err="1" smtClean="0">
                <a:solidFill>
                  <a:schemeClr val="dk1"/>
                </a:solidFill>
              </a:rPr>
              <a:t>locatability</a:t>
            </a:r>
            <a:r>
              <a:rPr lang="en-US" altLang="ko-KR" sz="1200" dirty="0" smtClean="0">
                <a:solidFill>
                  <a:schemeClr val="dk1"/>
                </a:solidFill>
              </a:rPr>
              <a:t> to terminology (drop downs) and tutorials.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</a:rPr>
              <a:t>Fix Permission with clearer definition and explanation of what this feature is.</a:t>
            </a:r>
          </a:p>
          <a:p>
            <a:endParaRPr lang="en-US" altLang="ko-KR" dirty="0" smtClean="0"/>
          </a:p>
          <a:p>
            <a:pPr lvl="0" rtl="0">
              <a:buNone/>
            </a:pPr>
            <a:r>
              <a:rPr lang="en-US" altLang="ko-KR" sz="1200" dirty="0" err="1" smtClean="0">
                <a:solidFill>
                  <a:schemeClr val="dk1"/>
                </a:solidFill>
              </a:rPr>
              <a:t>gsutil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lvl="0">
              <a:buNone/>
            </a:pPr>
            <a:r>
              <a:rPr lang="en-US" altLang="ko-KR" sz="1200" dirty="0" smtClean="0">
                <a:solidFill>
                  <a:schemeClr val="dk1"/>
                </a:solidFill>
              </a:rPr>
              <a:t>Instructions on path + verify the process</a:t>
            </a:r>
            <a:endParaRPr lang="en-US" altLang="ko-KR" sz="1200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97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</a:rPr>
              <a:t>Redefine Overview section to display information about the product/tool.</a:t>
            </a:r>
          </a:p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</a:rPr>
              <a:t>Nomenclature consistency and </a:t>
            </a:r>
            <a:r>
              <a:rPr lang="en-US" altLang="ko-KR" sz="1200" dirty="0" err="1" smtClean="0">
                <a:solidFill>
                  <a:schemeClr val="dk1"/>
                </a:solidFill>
              </a:rPr>
              <a:t>locatability</a:t>
            </a:r>
            <a:r>
              <a:rPr lang="en-US" altLang="ko-KR" sz="1200" dirty="0" smtClean="0">
                <a:solidFill>
                  <a:schemeClr val="dk1"/>
                </a:solidFill>
              </a:rPr>
              <a:t> to terminology (drop downs) and tutorials.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</a:rPr>
              <a:t>Fix Permission with clearer definition and explanation of what this feature is.</a:t>
            </a:r>
          </a:p>
          <a:p>
            <a:endParaRPr lang="en-US" altLang="ko-KR" dirty="0" smtClean="0"/>
          </a:p>
          <a:p>
            <a:pPr lvl="0" rtl="0">
              <a:buNone/>
            </a:pPr>
            <a:r>
              <a:rPr lang="en-US" altLang="ko-KR" sz="1200" dirty="0" err="1" smtClean="0">
                <a:solidFill>
                  <a:schemeClr val="dk1"/>
                </a:solidFill>
              </a:rPr>
              <a:t>gsutil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lvl="0">
              <a:buNone/>
            </a:pPr>
            <a:r>
              <a:rPr lang="en-US" altLang="ko-KR" sz="1200" dirty="0" smtClean="0">
                <a:solidFill>
                  <a:schemeClr val="dk1"/>
                </a:solidFill>
              </a:rPr>
              <a:t>Instructions on path + verify the process</a:t>
            </a:r>
            <a:endParaRPr lang="en-US" altLang="ko-KR" sz="1200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61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69850" y="739775"/>
            <a:ext cx="6578600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71831" y="4687253"/>
            <a:ext cx="5374639" cy="4440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Important that we are testing the product and not the users knowledge - lesson learned to stay focused and reassure participant.  Use as a lead into Lesson’s Learned.</a:t>
            </a:r>
          </a:p>
        </p:txBody>
      </p:sp>
    </p:spTree>
    <p:extLst>
      <p:ext uri="{BB962C8B-B14F-4D97-AF65-F5344CB8AC3E}">
        <p14:creationId xmlns:p14="http://schemas.microsoft.com/office/powerpoint/2010/main" val="2953674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69850" y="739775"/>
            <a:ext cx="6578600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71831" y="4687253"/>
            <a:ext cx="5374639" cy="4440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Important that we are testing the product and not the users knowledge - lesson learned to stay focused and reassure participant.  Use as a lead into Lesson’s Learned.</a:t>
            </a:r>
          </a:p>
        </p:txBody>
      </p:sp>
    </p:spTree>
    <p:extLst>
      <p:ext uri="{BB962C8B-B14F-4D97-AF65-F5344CB8AC3E}">
        <p14:creationId xmlns:p14="http://schemas.microsoft.com/office/powerpoint/2010/main" val="2801900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endParaRPr lang="en-US" altLang="ko-KR" sz="1200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48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573FFE-75C9-4DDB-B274-164814F603D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91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573FFE-75C9-4DDB-B274-164814F603D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5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573FFE-75C9-4DDB-B274-164814F603D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2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573FFE-75C9-4DDB-B274-164814F603D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13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1. Medium to High experience level with command line. / 2. Have some basic command line capabilities.</a:t>
            </a:r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Myriad Pro" pitchFamily="34" charset="0"/>
              </a:rPr>
              <a:t>Recruited twelve developers and successfully ran user tests with eight developers with command line capabilities.(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had more but due to schedule conflict and illness dropped to 8. Maybe even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remention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lesson learned to arrange for more than you truly want. Since 8 was are goal. but if we had stopped at 8 we would not have them.)</a:t>
            </a:r>
            <a:endParaRPr lang="en-US" altLang="ko-KR" dirty="0" smtClean="0">
              <a:latin typeface="Myriad Pro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C91A1-CA63-461E-BCE3-600E8A9C2A11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Capture Impression pre/post task for Developer Console/</a:t>
            </a:r>
            <a:r>
              <a:rPr lang="en-US" altLang="ko-KR" b="1" dirty="0" err="1" smtClean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gustil</a:t>
            </a:r>
            <a:r>
              <a:rPr lang="en-US" altLang="ko-KR" b="1" dirty="0" smtClean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.</a:t>
            </a:r>
          </a:p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06D28-C8D5-4F6E-846F-75BB2F7115D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5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3C0ED-3464-4ECA-861F-E6AF73721B6D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C49CD-1638-466D-87B0-8523345F6B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0F352-2E5F-4248-BFA7-ECDBB0E445C6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DEECD-B206-4F8C-BEED-29C428BCDE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F4212-C5C8-400A-946C-07C96E056884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CCF6E-399F-41B2-A965-AE55922A27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69C68-11FB-4D86-9F4D-C167771D1C6F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10F14-0C6A-4205-8CEC-BF5F72126F2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6BAA1-B666-4508-8E1E-335368A4AA5A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D5510-9E46-47DD-AFE0-DC1A0C148F7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F7CDF-7A67-4635-AE42-971BAC70B1AA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7A73C-40BB-4137-BB22-E81B6251C0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72485-3AD4-4139-B380-74C2FD01A79F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8F0C1-EAE7-4FAF-B49D-46549BCEA90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720FD-EAFD-475A-AAD0-4589B8DFC112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2FCE1-8060-461E-BAA1-F73B3415DED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C7318-12EF-4CEA-B645-456166F01C95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36393-7D76-4896-8D80-F36F4A40B6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CB2D6-3DBA-4C01-8349-57C9E04A1988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25189-3587-40D6-8A6C-3B95FC21D0D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DD7D8-1817-4AD6-989A-0C936B266970}" type="datetimeFigureOut">
              <a:rPr lang="ko-KR" altLang="en-US"/>
              <a:pPr>
                <a:defRPr/>
              </a:pPr>
              <a:t>2014-03-12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C70D1-65DE-4C7A-AD3A-661A0722BDD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스위밍\hcde517\assingment\logo\01_google.jpg"/>
          <p:cNvPicPr>
            <a:picLocks noChangeAspect="1" noChangeArrowheads="1"/>
          </p:cNvPicPr>
          <p:nvPr userDrawn="1"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027980" y="327025"/>
            <a:ext cx="720733" cy="3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직선 연결선 7"/>
          <p:cNvCxnSpPr/>
          <p:nvPr userDrawn="1"/>
        </p:nvCxnSpPr>
        <p:spPr>
          <a:xfrm>
            <a:off x="468313" y="4743450"/>
            <a:ext cx="80645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95288" y="4732338"/>
            <a:ext cx="82804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sz="1000" dirty="0">
                <a:solidFill>
                  <a:srgbClr val="7F7F7F"/>
                </a:solidFill>
                <a:latin typeface="Myriad Pro" pitchFamily="34" charset="0"/>
                <a:cs typeface="Times New Roman" pitchFamily="18" charset="0"/>
              </a:rPr>
              <a:t>HCDE 517 Usability Testing </a:t>
            </a:r>
            <a:r>
              <a:rPr lang="en-US" altLang="ko-KR" sz="1000" dirty="0" smtClean="0">
                <a:solidFill>
                  <a:srgbClr val="7F7F7F"/>
                </a:solidFill>
                <a:latin typeface="Myriad Pro" pitchFamily="34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                                 5G’s (4Gals + Google)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32" r:id="rId1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39" name="직사각형 3"/>
          <p:cNvSpPr>
            <a:spLocks noChangeArrowheads="1"/>
          </p:cNvSpPr>
          <p:nvPr/>
        </p:nvSpPr>
        <p:spPr bwMode="auto">
          <a:xfrm>
            <a:off x="827584" y="1220435"/>
            <a:ext cx="7007225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4000" dirty="0">
                <a:solidFill>
                  <a:schemeClr val="bg1"/>
                </a:solidFill>
                <a:latin typeface="Myriad Pro" pitchFamily="34" charset="0"/>
                <a:ea typeface="맑은 고딕" pitchFamily="50" charset="-127"/>
              </a:rPr>
              <a:t>Agenda </a:t>
            </a:r>
            <a:endParaRPr kumimoji="0" lang="en-US" altLang="ko-KR" sz="4000" dirty="0" smtClean="0">
              <a:solidFill>
                <a:schemeClr val="bg1"/>
              </a:solidFill>
              <a:latin typeface="Myriad Pro" pitchFamily="34" charset="0"/>
              <a:ea typeface="맑은 고딕" pitchFamily="50" charset="-127"/>
            </a:endParaRPr>
          </a:p>
          <a:p>
            <a:pPr algn="ctr"/>
            <a:endParaRPr kumimoji="0" lang="en-US" altLang="ko-KR" sz="1600" dirty="0" smtClean="0">
              <a:solidFill>
                <a:schemeClr val="bg1"/>
              </a:solidFill>
              <a:latin typeface="Myriad Pro" pitchFamily="34" charset="0"/>
              <a:ea typeface="맑은 고딕" pitchFamily="50" charset="-127"/>
            </a:endParaRPr>
          </a:p>
          <a:p>
            <a:pPr algn="ctr"/>
            <a:r>
              <a:rPr kumimoji="0" lang="en-US" altLang="ko-KR" sz="1600" dirty="0" smtClean="0">
                <a:solidFill>
                  <a:schemeClr val="bg1"/>
                </a:solidFill>
                <a:latin typeface="Myriad Pro" pitchFamily="34" charset="0"/>
                <a:ea typeface="맑은 고딕" pitchFamily="50" charset="-127"/>
              </a:rPr>
              <a:t>Overview </a:t>
            </a:r>
            <a:endParaRPr kumimoji="0" lang="en-US" altLang="ko-KR" sz="1600" dirty="0">
              <a:solidFill>
                <a:schemeClr val="bg1"/>
              </a:solidFill>
              <a:latin typeface="Myriad Pro" pitchFamily="34" charset="0"/>
              <a:ea typeface="맑은 고딕" pitchFamily="50" charset="-127"/>
            </a:endParaRPr>
          </a:p>
          <a:p>
            <a:pPr algn="ctr"/>
            <a:r>
              <a:rPr kumimoji="0" lang="en-US" altLang="ko-KR" sz="1600" dirty="0">
                <a:solidFill>
                  <a:schemeClr val="bg1"/>
                </a:solidFill>
                <a:latin typeface="Myriad Pro" pitchFamily="34" charset="0"/>
                <a:ea typeface="맑은 고딕" pitchFamily="50" charset="-127"/>
              </a:rPr>
              <a:t>Test Plan</a:t>
            </a:r>
          </a:p>
          <a:p>
            <a:pPr algn="ctr"/>
            <a:r>
              <a:rPr kumimoji="0" lang="en-US" altLang="ko-KR" sz="1600" dirty="0">
                <a:solidFill>
                  <a:schemeClr val="bg1"/>
                </a:solidFill>
                <a:latin typeface="Myriad Pro" pitchFamily="34" charset="0"/>
                <a:ea typeface="맑은 고딕" pitchFamily="50" charset="-127"/>
              </a:rPr>
              <a:t>Findings</a:t>
            </a:r>
          </a:p>
          <a:p>
            <a:pPr algn="ctr"/>
            <a:r>
              <a:rPr kumimoji="0" lang="en-US" altLang="ko-KR" sz="1600" dirty="0">
                <a:solidFill>
                  <a:schemeClr val="bg1"/>
                </a:solidFill>
                <a:latin typeface="Myriad Pro" pitchFamily="34" charset="0"/>
                <a:ea typeface="맑은 고딕" pitchFamily="50" charset="-127"/>
              </a:rPr>
              <a:t>Expectation </a:t>
            </a:r>
            <a:r>
              <a:rPr kumimoji="0" lang="en-US" altLang="ko-KR" sz="1600" dirty="0" err="1">
                <a:solidFill>
                  <a:schemeClr val="bg1"/>
                </a:solidFill>
                <a:latin typeface="Myriad Pro" pitchFamily="34" charset="0"/>
                <a:ea typeface="맑은 고딕" pitchFamily="50" charset="-127"/>
              </a:rPr>
              <a:t>vs</a:t>
            </a:r>
            <a:r>
              <a:rPr kumimoji="0" lang="en-US" altLang="ko-KR" sz="1600" dirty="0">
                <a:solidFill>
                  <a:schemeClr val="bg1"/>
                </a:solidFill>
                <a:latin typeface="Myriad Pro" pitchFamily="34" charset="0"/>
                <a:ea typeface="맑은 고딕" pitchFamily="50" charset="-127"/>
              </a:rPr>
              <a:t> Satisfaction</a:t>
            </a:r>
          </a:p>
          <a:p>
            <a:pPr algn="ctr"/>
            <a:r>
              <a:rPr kumimoji="0" lang="en-US" altLang="ko-KR" sz="1600" dirty="0">
                <a:solidFill>
                  <a:schemeClr val="bg1"/>
                </a:solidFill>
                <a:latin typeface="Myriad Pro" pitchFamily="34" charset="0"/>
                <a:ea typeface="맑은 고딕" pitchFamily="50" charset="-127"/>
              </a:rPr>
              <a:t>Recommendations &amp; Lesson Learned</a:t>
            </a:r>
          </a:p>
          <a:p>
            <a:pPr algn="ctr"/>
            <a:r>
              <a:rPr kumimoji="0" lang="en-US" altLang="ko-KR" sz="1600" dirty="0">
                <a:solidFill>
                  <a:schemeClr val="bg1"/>
                </a:solidFill>
                <a:latin typeface="Myriad Pro" pitchFamily="34" charset="0"/>
                <a:ea typeface="맑은 고딕" pitchFamily="50" charset="-127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1"/>
          <p:cNvSpPr>
            <a:spLocks noChangeArrowheads="1"/>
          </p:cNvSpPr>
          <p:nvPr/>
        </p:nvSpPr>
        <p:spPr bwMode="auto">
          <a:xfrm>
            <a:off x="539750" y="1131590"/>
            <a:ext cx="8208963" cy="30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8 Developers who understand how to use command </a:t>
            </a: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lines</a:t>
            </a:r>
            <a:endParaRPr lang="en-US" altLang="ko-KR" b="1" dirty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400" dirty="0" smtClean="0">
                <a:latin typeface="Myriad Pro" pitchFamily="34" charset="0"/>
              </a:rPr>
              <a:t>(developers/testers/TPM/DBA</a:t>
            </a:r>
            <a:r>
              <a:rPr lang="en-US" altLang="ko-KR" sz="1400" dirty="0">
                <a:latin typeface="Myriad Pro" pitchFamily="34" charset="0"/>
              </a:rPr>
              <a:t>, small businesses, students, and startup companies</a:t>
            </a:r>
            <a:r>
              <a:rPr lang="en-US" altLang="ko-KR" sz="1400" dirty="0" smtClean="0">
                <a:latin typeface="Myriad Pro" pitchFamily="34" charset="0"/>
              </a:rPr>
              <a:t>)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</a:rPr>
              <a:t>Users Category 1:  Experienced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 smtClean="0">
                <a:latin typeface="Myriad Pro" pitchFamily="34" charset="0"/>
              </a:rPr>
              <a:t>(Users </a:t>
            </a:r>
            <a:r>
              <a:rPr lang="en-US" altLang="ko-KR" sz="1600" dirty="0">
                <a:latin typeface="Myriad Pro" pitchFamily="34" charset="0"/>
              </a:rPr>
              <a:t>who use or have used cloud storage services products)</a:t>
            </a:r>
            <a:endParaRPr lang="en-US" altLang="ko-KR" sz="1600" b="1" dirty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>
                <a:latin typeface="Myriad Pro" pitchFamily="34" charset="0"/>
              </a:rPr>
              <a:t>L</a:t>
            </a:r>
            <a:r>
              <a:rPr lang="en-US" altLang="ko-KR" sz="1600" dirty="0" smtClean="0">
                <a:latin typeface="Myriad Pro" pitchFamily="34" charset="0"/>
              </a:rPr>
              <a:t>everage </a:t>
            </a:r>
            <a:r>
              <a:rPr lang="en-US" altLang="ko-KR" sz="1600" dirty="0">
                <a:latin typeface="Myriad Pro" pitchFamily="34" charset="0"/>
              </a:rPr>
              <a:t>discovery on h</a:t>
            </a:r>
            <a:r>
              <a:rPr lang="en-US" altLang="ko-KR" sz="1600" dirty="0">
                <a:latin typeface="Myriad Pro" pitchFamily="34" charset="0"/>
                <a:cs typeface="Times New Roman" pitchFamily="18" charset="0"/>
              </a:rPr>
              <a:t>ow the features and </a:t>
            </a:r>
            <a:r>
              <a:rPr lang="en-US" altLang="ko-KR" sz="1600" dirty="0" smtClean="0">
                <a:latin typeface="Myriad Pro" pitchFamily="34" charset="0"/>
                <a:cs typeface="Times New Roman" pitchFamily="18" charset="0"/>
              </a:rPr>
              <a:t>tasks work</a:t>
            </a:r>
            <a:endParaRPr lang="en-US" altLang="ko-KR" sz="1600" dirty="0">
              <a:latin typeface="Myriad Pro" pitchFamily="34" charset="0"/>
              <a:cs typeface="Times New Roman" pitchFamily="18" charset="0"/>
            </a:endParaRPr>
          </a:p>
          <a:p>
            <a:pPr>
              <a:tabLst>
                <a:tab pos="2882900" algn="l"/>
              </a:tabLst>
            </a:pPr>
            <a:endParaRPr lang="en-US" altLang="ko-KR" sz="1600" dirty="0">
              <a:latin typeface="Myriad Pro" pitchFamily="34" charset="0"/>
            </a:endParaRPr>
          </a:p>
          <a:p>
            <a:pPr>
              <a:tabLst>
                <a:tab pos="2882900" algn="l"/>
              </a:tabLst>
            </a:pPr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</a:rPr>
              <a:t>Users Category 2: Novice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 smtClean="0">
                <a:latin typeface="Myriad Pro" pitchFamily="34" charset="0"/>
                <a:cs typeface="Times New Roman" pitchFamily="18" charset="0"/>
              </a:rPr>
              <a:t>(</a:t>
            </a:r>
            <a:r>
              <a:rPr lang="en-US" altLang="ko-KR" sz="1600" dirty="0">
                <a:latin typeface="Myriad Pro" pitchFamily="34" charset="0"/>
              </a:rPr>
              <a:t>U</a:t>
            </a:r>
            <a:r>
              <a:rPr lang="en-US" altLang="ko-KR" sz="1600" dirty="0" smtClean="0">
                <a:latin typeface="Myriad Pro" pitchFamily="34" charset="0"/>
              </a:rPr>
              <a:t>sers with minimal or no </a:t>
            </a:r>
            <a:r>
              <a:rPr lang="en-US" altLang="ko-KR" sz="1600" dirty="0">
                <a:latin typeface="Myriad Pro" pitchFamily="34" charset="0"/>
              </a:rPr>
              <a:t>exposure to </a:t>
            </a:r>
            <a:r>
              <a:rPr lang="en-US" altLang="ko-KR" sz="1600" dirty="0" smtClean="0">
                <a:latin typeface="Myriad Pro" pitchFamily="34" charset="0"/>
              </a:rPr>
              <a:t>any cloud services)</a:t>
            </a:r>
            <a:endParaRPr lang="en-US" altLang="ko-KR" sz="1600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 smtClean="0">
                <a:latin typeface="Myriad Pro" pitchFamily="34" charset="0"/>
                <a:cs typeface="Times New Roman" pitchFamily="18" charset="0"/>
              </a:rPr>
              <a:t>Gain </a:t>
            </a:r>
            <a:r>
              <a:rPr lang="en-US" altLang="ko-KR" sz="1600" dirty="0">
                <a:latin typeface="Myriad Pro" pitchFamily="34" charset="0"/>
                <a:cs typeface="Times New Roman" pitchFamily="18" charset="0"/>
              </a:rPr>
              <a:t>insights of those who are </a:t>
            </a:r>
            <a:r>
              <a:rPr lang="en-US" altLang="ko-KR" sz="1600" dirty="0" smtClean="0">
                <a:latin typeface="Myriad Pro" pitchFamily="34" charset="0"/>
                <a:cs typeface="Times New Roman" pitchFamily="18" charset="0"/>
              </a:rPr>
              <a:t>new </a:t>
            </a:r>
            <a:r>
              <a:rPr lang="en-US" altLang="ko-KR" sz="1600" dirty="0" smtClean="0">
                <a:latin typeface="Myriad Pro" pitchFamily="34" charset="0"/>
              </a:rPr>
              <a:t>to the cloud experience; segment represents similar users who support small business and startup companies</a:t>
            </a:r>
            <a:endParaRPr lang="en-US" altLang="ko-KR" sz="1600" dirty="0"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Participant Profiles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539552" y="1131590"/>
            <a:ext cx="8208963" cy="322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126960" bIns="0" anchor="ctr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Baseline Measurement </a:t>
            </a:r>
            <a:r>
              <a:rPr lang="en-US" altLang="ko-KR" sz="1600" b="1" dirty="0" smtClean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Research </a:t>
            </a:r>
            <a:r>
              <a:rPr lang="en-US" altLang="ko-KR" sz="1600" b="1" dirty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by Diagnostic Method</a:t>
            </a:r>
          </a:p>
          <a:p>
            <a:pPr>
              <a:defRPr/>
            </a:pPr>
            <a:r>
              <a:rPr lang="en-US" altLang="ko-KR" sz="1600" dirty="0" smtClean="0">
                <a:latin typeface="Myriad Pro" pitchFamily="34" charset="0"/>
                <a:ea typeface="+mn-ea"/>
              </a:rPr>
              <a:t>Use </a:t>
            </a:r>
            <a:r>
              <a:rPr lang="en-US" altLang="ko-KR" sz="1600" b="1" dirty="0" smtClean="0">
                <a:latin typeface="Myriad Pro" pitchFamily="34" charset="0"/>
                <a:ea typeface="+mn-ea"/>
              </a:rPr>
              <a:t>within-subjects </a:t>
            </a:r>
            <a:r>
              <a:rPr lang="en-US" altLang="ko-KR" sz="1600" b="1" dirty="0">
                <a:latin typeface="Myriad Pro" pitchFamily="34" charset="0"/>
                <a:ea typeface="+mn-ea"/>
              </a:rPr>
              <a:t>design </a:t>
            </a:r>
          </a:p>
          <a:p>
            <a:pPr marL="0" lvl="1">
              <a:defRPr/>
            </a:pPr>
            <a:r>
              <a:rPr lang="en-US" altLang="ko-KR" sz="1600" dirty="0">
                <a:latin typeface="Myriad Pro" pitchFamily="34" charset="0"/>
                <a:ea typeface="+mn-ea"/>
              </a:rPr>
              <a:t>Conducted </a:t>
            </a:r>
            <a:r>
              <a:rPr lang="en-US" altLang="ko-KR" sz="1600" b="1" dirty="0" smtClean="0">
                <a:latin typeface="Myriad Pro" pitchFamily="34" charset="0"/>
                <a:ea typeface="+mn-ea"/>
              </a:rPr>
              <a:t>1.5 to 2.5 </a:t>
            </a:r>
            <a:r>
              <a:rPr lang="en-US" altLang="ko-KR" sz="1600" b="1" dirty="0">
                <a:latin typeface="Myriad Pro" pitchFamily="34" charset="0"/>
                <a:ea typeface="+mn-ea"/>
              </a:rPr>
              <a:t>hours </a:t>
            </a:r>
            <a:r>
              <a:rPr lang="en-US" altLang="ko-KR" sz="1600" dirty="0" smtClean="0">
                <a:latin typeface="Myriad Pro" pitchFamily="34" charset="0"/>
                <a:ea typeface="+mn-ea"/>
              </a:rPr>
              <a:t>sessions</a:t>
            </a:r>
          </a:p>
          <a:p>
            <a:pPr marL="0" lvl="1">
              <a:defRPr/>
            </a:pPr>
            <a:endParaRPr lang="en-US" altLang="ko-KR" sz="9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b="1" dirty="0" smtClean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Think </a:t>
            </a:r>
            <a:r>
              <a:rPr lang="en-US" altLang="ko-KR" sz="1600" b="1" dirty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Aloud </a:t>
            </a:r>
            <a:r>
              <a:rPr lang="en-US" altLang="ko-KR" sz="1600" b="1" dirty="0" smtClean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Protocol</a:t>
            </a:r>
            <a:endParaRPr lang="en-US" altLang="ko-KR" sz="1600" dirty="0">
              <a:solidFill>
                <a:srgbClr val="4F81BD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lang="en-US" altLang="ko-KR" sz="1600" dirty="0">
                <a:latin typeface="Myriad Pro" pitchFamily="34" charset="0"/>
                <a:ea typeface="+mn-ea"/>
              </a:rPr>
              <a:t>U</a:t>
            </a:r>
            <a:r>
              <a:rPr lang="en-US" altLang="ko-KR" sz="1600" dirty="0" smtClean="0">
                <a:latin typeface="Myriad Pro" pitchFamily="34" charset="0"/>
                <a:ea typeface="+mn-ea"/>
              </a:rPr>
              <a:t>nderstand </a:t>
            </a:r>
            <a:r>
              <a:rPr lang="en-US" altLang="ko-KR" sz="1600" dirty="0">
                <a:latin typeface="Myriad Pro" pitchFamily="34" charset="0"/>
                <a:ea typeface="+mn-ea"/>
              </a:rPr>
              <a:t>the thought process of a subject as </a:t>
            </a:r>
            <a:r>
              <a:rPr lang="en-US" altLang="ko-KR" sz="1600" dirty="0" smtClean="0">
                <a:latin typeface="Myriad Pro" pitchFamily="34" charset="0"/>
                <a:ea typeface="+mn-ea"/>
              </a:rPr>
              <a:t>participants </a:t>
            </a:r>
            <a:r>
              <a:rPr lang="en-US" altLang="ko-KR" sz="1600" dirty="0">
                <a:latin typeface="Myriad Pro" pitchFamily="34" charset="0"/>
                <a:ea typeface="+mn-ea"/>
              </a:rPr>
              <a:t>use a product </a:t>
            </a:r>
          </a:p>
          <a:p>
            <a:pPr>
              <a:defRPr/>
            </a:pPr>
            <a:endParaRPr lang="en-US" altLang="ko-KR" sz="900" b="1" dirty="0" smtClean="0">
              <a:solidFill>
                <a:srgbClr val="4F81BD"/>
              </a:solidFill>
              <a:latin typeface="+mn-ea"/>
              <a:cs typeface="Arial" pitchFamily="34" charset="0"/>
            </a:endParaRPr>
          </a:p>
          <a:p>
            <a:pPr>
              <a:defRPr/>
            </a:pPr>
            <a:r>
              <a:rPr lang="en-US" altLang="ko-KR" sz="1600" b="1" dirty="0" smtClean="0">
                <a:solidFill>
                  <a:srgbClr val="4F81BD"/>
                </a:solidFill>
                <a:latin typeface="+mn-ea"/>
                <a:cs typeface="Arial" pitchFamily="34" charset="0"/>
              </a:rPr>
              <a:t>Capture </a:t>
            </a:r>
            <a:r>
              <a:rPr lang="en-US" altLang="ko-KR" sz="1600" b="1" dirty="0">
                <a:solidFill>
                  <a:srgbClr val="4F81BD"/>
                </a:solidFill>
                <a:latin typeface="+mn-ea"/>
                <a:cs typeface="Arial" pitchFamily="34" charset="0"/>
              </a:rPr>
              <a:t>Impression pre/post task</a:t>
            </a:r>
          </a:p>
          <a:p>
            <a:pPr>
              <a:defRPr/>
            </a:pPr>
            <a:r>
              <a:rPr lang="en-US" altLang="ko-KR" sz="1600" dirty="0">
                <a:latin typeface="Myriad Pro" pitchFamily="34" charset="0"/>
              </a:rPr>
              <a:t>5E’s of Use: Effective, Efficient, Engaging, Error Tolerant, Easy to Learn</a:t>
            </a:r>
          </a:p>
          <a:p>
            <a:pPr marL="0" lvl="1">
              <a:defRPr/>
            </a:pPr>
            <a:endParaRPr lang="en-US" altLang="ko-KR" sz="900" b="1" dirty="0" smtClean="0">
              <a:solidFill>
                <a:srgbClr val="4F81BD"/>
              </a:solidFill>
              <a:latin typeface="+mn-ea"/>
              <a:ea typeface="+mn-ea"/>
              <a:cs typeface="Arial" pitchFamily="34" charset="0"/>
            </a:endParaRPr>
          </a:p>
          <a:p>
            <a:pPr marL="0" lvl="1">
              <a:defRPr/>
            </a:pPr>
            <a:r>
              <a:rPr lang="en-US" altLang="ko-KR" sz="1600" b="1" dirty="0" err="1" smtClean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Techsmith</a:t>
            </a:r>
            <a:r>
              <a:rPr lang="en-US" altLang="ko-KR" sz="1600" b="1" dirty="0" smtClean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Morae</a:t>
            </a:r>
            <a:r>
              <a:rPr lang="en-US" altLang="ko-KR" sz="1600" b="1" dirty="0">
                <a:solidFill>
                  <a:srgbClr val="4F81BD"/>
                </a:solidFill>
                <a:latin typeface="+mn-ea"/>
                <a:ea typeface="+mn-ea"/>
                <a:cs typeface="Arial" pitchFamily="34" charset="0"/>
              </a:rPr>
              <a:t> Software</a:t>
            </a:r>
          </a:p>
          <a:p>
            <a:pPr marL="0" lvl="1">
              <a:defRPr/>
            </a:pPr>
            <a:r>
              <a:rPr lang="en-US" altLang="ko-KR" sz="1600" dirty="0" smtClean="0">
                <a:latin typeface="Myriad Pro" pitchFamily="34" charset="0"/>
                <a:ea typeface="+mn-ea"/>
              </a:rPr>
              <a:t>Record </a:t>
            </a:r>
            <a:r>
              <a:rPr lang="en-US" altLang="ko-KR" sz="1600" dirty="0">
                <a:latin typeface="Myriad Pro" pitchFamily="34" charset="0"/>
                <a:ea typeface="+mn-ea"/>
              </a:rPr>
              <a:t>participants’ facial expression and the task</a:t>
            </a:r>
            <a:endParaRPr lang="en-US" altLang="ko-KR" sz="1600" b="1" dirty="0">
              <a:solidFill>
                <a:srgbClr val="4F81BD"/>
              </a:solidFill>
              <a:latin typeface="Myriad Pro" pitchFamily="34" charset="0"/>
              <a:ea typeface="+mn-ea"/>
              <a:cs typeface="Arial" pitchFamily="34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endParaRPr lang="en-US" altLang="ko-KR" sz="1200" dirty="0">
              <a:latin typeface="+mn-ea"/>
              <a:ea typeface="+mn-ea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endParaRPr lang="en-US" altLang="ko-KR" sz="1100" dirty="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Method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2138" y="843558"/>
            <a:ext cx="10995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539750" y="1204456"/>
            <a:ext cx="8208963" cy="3082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  <a:ea typeface="+mn-ea"/>
              </a:rPr>
              <a:t>Survey Questions (online)</a:t>
            </a:r>
            <a:endParaRPr lang="en-US" altLang="ko-KR" sz="1600" dirty="0">
              <a:latin typeface="Myriad Pro" pitchFamily="34" charset="0"/>
              <a:ea typeface="+mn-ea"/>
            </a:endParaRPr>
          </a:p>
          <a:p>
            <a:r>
              <a:rPr lang="en-US" altLang="ko-KR" sz="1600" dirty="0" smtClean="0">
                <a:latin typeface="Myriad Pro" pitchFamily="34" charset="0"/>
                <a:ea typeface="+mn-ea"/>
              </a:rPr>
              <a:t>Online screener to assess experience level of participants</a:t>
            </a:r>
          </a:p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  <a:ea typeface="+mn-ea"/>
              </a:rPr>
              <a:t>Pre-Test </a:t>
            </a:r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  <a:ea typeface="+mn-ea"/>
              </a:rPr>
              <a:t>Questions  (5min)</a:t>
            </a:r>
          </a:p>
          <a:p>
            <a:pPr eaLnBrk="0" latinLnBrk="0" hangingPunct="0"/>
            <a:r>
              <a:rPr lang="en-US" altLang="ko-KR" sz="1600" dirty="0">
                <a:latin typeface="Myriad Pro" pitchFamily="34" charset="0"/>
                <a:ea typeface="+mn-ea"/>
              </a:rPr>
              <a:t>Qualitative data about the participants’ experiences</a:t>
            </a:r>
          </a:p>
          <a:p>
            <a:pPr eaLnBrk="0" latinLnBrk="0" hangingPunct="0"/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  <a:ea typeface="+mn-ea"/>
              </a:rPr>
              <a:t>Introduction to the Session (5min)</a:t>
            </a:r>
          </a:p>
          <a:p>
            <a:pPr eaLnBrk="0" latinLnBrk="0" hangingPunct="0"/>
            <a:r>
              <a:rPr lang="en-US" altLang="ko-KR" sz="1600" dirty="0">
                <a:latin typeface="Myriad Pro" pitchFamily="34" charset="0"/>
                <a:ea typeface="+mn-ea"/>
              </a:rPr>
              <a:t>Overview of the test, </a:t>
            </a:r>
            <a:r>
              <a:rPr lang="en-US" altLang="ko-KR" sz="1600" dirty="0" smtClean="0">
                <a:latin typeface="Myriad Pro" pitchFamily="34" charset="0"/>
                <a:ea typeface="+mn-ea"/>
              </a:rPr>
              <a:t>consent </a:t>
            </a:r>
            <a:r>
              <a:rPr lang="en-US" altLang="ko-KR" sz="1600" dirty="0">
                <a:latin typeface="Myriad Pro" pitchFamily="34" charset="0"/>
                <a:ea typeface="+mn-ea"/>
              </a:rPr>
              <a:t>forms, the task description </a:t>
            </a:r>
          </a:p>
          <a:p>
            <a:pPr eaLnBrk="0" latinLnBrk="0" hangingPunct="0"/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  <a:ea typeface="+mn-ea"/>
              </a:rPr>
              <a:t>Tasks (120min)</a:t>
            </a:r>
          </a:p>
          <a:p>
            <a:pPr eaLnBrk="0" latinLnBrk="0" hangingPunct="0"/>
            <a:r>
              <a:rPr lang="en-US" altLang="ko-KR" sz="1600" dirty="0" smtClean="0">
                <a:latin typeface="Myriad Pro" pitchFamily="34" charset="0"/>
                <a:ea typeface="+mn-ea"/>
              </a:rPr>
              <a:t>Each </a:t>
            </a:r>
            <a:r>
              <a:rPr lang="en-US" altLang="ko-KR" sz="1600" dirty="0">
                <a:latin typeface="Myriad Pro" pitchFamily="34" charset="0"/>
                <a:ea typeface="+mn-ea"/>
              </a:rPr>
              <a:t>participant performed </a:t>
            </a:r>
            <a:r>
              <a:rPr lang="en-US" altLang="ko-KR" sz="1600" b="1" dirty="0">
                <a:latin typeface="Myriad Pro" pitchFamily="34" charset="0"/>
                <a:ea typeface="+mn-ea"/>
              </a:rPr>
              <a:t>13 tasks: </a:t>
            </a:r>
            <a:r>
              <a:rPr lang="en-US" altLang="ko-KR" sz="1600" dirty="0">
                <a:latin typeface="Myriad Pro" pitchFamily="34" charset="0"/>
                <a:ea typeface="+mn-ea"/>
              </a:rPr>
              <a:t> </a:t>
            </a:r>
            <a:r>
              <a:rPr lang="en-US" altLang="ko-KR" sz="1600" dirty="0" smtClean="0">
                <a:latin typeface="Myriad Pro" pitchFamily="34" charset="0"/>
                <a:ea typeface="+mn-ea"/>
              </a:rPr>
              <a:t>five for Developer Console and eight </a:t>
            </a:r>
            <a:r>
              <a:rPr lang="en-US" altLang="ko-KR" sz="1600" dirty="0" err="1" smtClean="0">
                <a:latin typeface="Myriad Pro" pitchFamily="34" charset="0"/>
                <a:ea typeface="+mn-ea"/>
              </a:rPr>
              <a:t>gsutil</a:t>
            </a:r>
            <a:r>
              <a:rPr lang="en-US" altLang="ko-KR" sz="1600" dirty="0" smtClean="0">
                <a:latin typeface="Myriad Pro" pitchFamily="34" charset="0"/>
                <a:ea typeface="+mn-ea"/>
              </a:rPr>
              <a:t>.</a:t>
            </a:r>
          </a:p>
          <a:p>
            <a:pPr eaLnBrk="0" latinLnBrk="0" hangingPunct="0"/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  <a:ea typeface="+mn-ea"/>
              </a:rPr>
              <a:t>Post-Test </a:t>
            </a:r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  <a:ea typeface="+mn-ea"/>
              </a:rPr>
              <a:t>Questions (10min)</a:t>
            </a:r>
          </a:p>
          <a:p>
            <a:pPr eaLnBrk="0" latinLnBrk="0" hangingPunct="0"/>
            <a:r>
              <a:rPr lang="en-US" altLang="ko-KR" sz="1600" dirty="0" smtClean="0">
                <a:latin typeface="Myriad Pro" pitchFamily="34" charset="0"/>
                <a:ea typeface="+mn-ea"/>
              </a:rPr>
              <a:t>Use SUS  </a:t>
            </a:r>
            <a:r>
              <a:rPr lang="en-US" altLang="ko-KR" sz="1600" dirty="0">
                <a:latin typeface="Myriad Pro" pitchFamily="34" charset="0"/>
                <a:ea typeface="+mn-ea"/>
              </a:rPr>
              <a:t>for measuring participants’ satisfaction level</a:t>
            </a:r>
          </a:p>
          <a:p>
            <a:pPr eaLnBrk="0" latinLnBrk="0" hangingPunct="0"/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  <a:ea typeface="+mn-ea"/>
              </a:rPr>
              <a:t>Open ended Questions (10min)</a:t>
            </a:r>
          </a:p>
          <a:p>
            <a:pPr eaLnBrk="0" latinLnBrk="0" hangingPunct="0"/>
            <a:r>
              <a:rPr lang="en-US" altLang="ko-KR" sz="1600" dirty="0" smtClean="0">
                <a:latin typeface="Myriad Pro" pitchFamily="34" charset="0"/>
                <a:ea typeface="+mn-ea"/>
              </a:rPr>
              <a:t>Inquire overall </a:t>
            </a:r>
            <a:r>
              <a:rPr lang="en-US" altLang="ko-KR" sz="1600" dirty="0">
                <a:latin typeface="Myriad Pro" pitchFamily="34" charset="0"/>
                <a:ea typeface="+mn-ea"/>
              </a:rPr>
              <a:t>satisfaction/dissatisfaction and </a:t>
            </a:r>
            <a:r>
              <a:rPr lang="en-US" altLang="ko-KR" sz="1600" dirty="0" smtClean="0">
                <a:latin typeface="Myriad Pro" pitchFamily="34" charset="0"/>
                <a:ea typeface="+mn-ea"/>
              </a:rPr>
              <a:t>suggestion</a:t>
            </a: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25605" name="Rectangle 1"/>
          <p:cNvSpPr>
            <a:spLocks noChangeArrowheads="1"/>
          </p:cNvSpPr>
          <p:nvPr/>
        </p:nvSpPr>
        <p:spPr bwMode="auto">
          <a:xfrm>
            <a:off x="0" y="-1270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6" name="TextBox 5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Testing plan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92138" y="843558"/>
            <a:ext cx="16035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640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8313" y="411163"/>
            <a:ext cx="2189162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400" dirty="0">
                <a:solidFill>
                  <a:schemeClr val="bg1"/>
                </a:solidFill>
                <a:latin typeface="Myriad Pro" pitchFamily="34" charset="0"/>
                <a:ea typeface="+mn-ea"/>
              </a:rPr>
              <a:t>Findings</a:t>
            </a:r>
            <a:endParaRPr lang="ko-KR" altLang="en-US" sz="4400" dirty="0">
              <a:solidFill>
                <a:schemeClr val="bg1"/>
              </a:solidFill>
              <a:latin typeface="Myriad Pro" pitchFamily="34" charset="0"/>
              <a:ea typeface="+mn-ea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750" y="1276350"/>
            <a:ext cx="8208963" cy="36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b="1" dirty="0">
                <a:solidFill>
                  <a:schemeClr val="accent6"/>
                </a:solidFill>
                <a:latin typeface="Myriad Pro" pitchFamily="34" charset="0"/>
              </a:rPr>
              <a:t>Console</a:t>
            </a:r>
          </a:p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  <a:cs typeface="Times New Roman" pitchFamily="18" charset="0"/>
              </a:rPr>
              <a:t>UI</a:t>
            </a:r>
          </a:p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  <a:cs typeface="Times New Roman" pitchFamily="18" charset="0"/>
              </a:rPr>
              <a:t>Documentation(</a:t>
            </a:r>
            <a:r>
              <a:rPr lang="en-US" altLang="ko-KR" dirty="0">
                <a:solidFill>
                  <a:schemeClr val="bg1"/>
                </a:solidFill>
                <a:latin typeface="Myriad Pro" pitchFamily="34" charset="0"/>
              </a:rPr>
              <a:t>Concept/Terminology)</a:t>
            </a:r>
          </a:p>
          <a:p>
            <a:pPr>
              <a:tabLst>
                <a:tab pos="2882900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</a:rPr>
              <a:t>Functionality</a:t>
            </a:r>
          </a:p>
          <a:p>
            <a:pPr eaLnBrk="0" latinLnBrk="0" hangingPunct="0">
              <a:tabLst>
                <a:tab pos="2882900" algn="l"/>
              </a:tabLst>
              <a:defRPr/>
            </a:pPr>
            <a:endParaRPr lang="en-US" altLang="ko-KR" b="1" dirty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b="1" dirty="0" err="1">
                <a:solidFill>
                  <a:schemeClr val="accent6"/>
                </a:solidFill>
                <a:latin typeface="Myriad Pro" pitchFamily="34" charset="0"/>
              </a:rPr>
              <a:t>gsutil</a:t>
            </a:r>
            <a:endParaRPr lang="en-US" altLang="ko-KR" b="1" dirty="0">
              <a:solidFill>
                <a:schemeClr val="accent6"/>
              </a:solidFill>
              <a:latin typeface="Myriad Pro" pitchFamily="34" charset="0"/>
            </a:endParaRPr>
          </a:p>
          <a:p>
            <a:pPr>
              <a:tabLst>
                <a:tab pos="2882900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</a:rPr>
              <a:t>Output/Messages</a:t>
            </a:r>
          </a:p>
          <a:p>
            <a:pPr>
              <a:tabLst>
                <a:tab pos="2882900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</a:rPr>
              <a:t>Installation </a:t>
            </a:r>
          </a:p>
          <a:p>
            <a:pPr>
              <a:tabLst>
                <a:tab pos="2882900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</a:rPr>
              <a:t>Documentation </a:t>
            </a:r>
          </a:p>
          <a:p>
            <a:pPr>
              <a:tabLst>
                <a:tab pos="2882900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</a:rPr>
              <a:t>Configuration </a:t>
            </a:r>
          </a:p>
          <a:p>
            <a:pPr>
              <a:tabLst>
                <a:tab pos="2882900" algn="l"/>
              </a:tabLst>
              <a:defRPr/>
            </a:pPr>
            <a:endParaRPr lang="en-US" altLang="ko-KR" dirty="0">
              <a:latin typeface="Myriad Pro" pitchFamily="34" charset="0"/>
            </a:endParaRPr>
          </a:p>
          <a:p>
            <a:pPr>
              <a:tabLst>
                <a:tab pos="2882900" algn="l"/>
              </a:tabLst>
              <a:defRPr/>
            </a:pPr>
            <a:endParaRPr lang="en-US" altLang="ko-KR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483518"/>
            <a:ext cx="456138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ChangeArrowheads="1"/>
          </p:cNvSpPr>
          <p:nvPr/>
        </p:nvSpPr>
        <p:spPr bwMode="auto">
          <a:xfrm>
            <a:off x="468313" y="1304484"/>
            <a:ext cx="8207375" cy="2944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Five participants had a positive experience with the Basic Delete function (worked to delete an item). </a:t>
            </a:r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They </a:t>
            </a:r>
            <a: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added that the copy and move features were standard on </a:t>
            </a:r>
            <a:r>
              <a:rPr lang="en-US" altLang="ko-KR" sz="1600" dirty="0" err="1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gsutil</a:t>
            </a:r>
            <a: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 only.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600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Developer </a:t>
            </a:r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</a:rPr>
              <a:t>Console: 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Three shared that adding emails to permissions was straightforward on the developer console and “able to add email to the account…”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Two highlighted Developer Console homepage that they were “glad to see access on API resource types and felt it was an important reference.”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b="1" dirty="0" err="1">
                <a:solidFill>
                  <a:srgbClr val="4F81BD"/>
                </a:solidFill>
                <a:latin typeface="Myriad Pro" pitchFamily="34" charset="0"/>
              </a:rPr>
              <a:t>gsutil</a:t>
            </a:r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</a:rPr>
              <a:t>: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Two indicated, “commands in </a:t>
            </a:r>
            <a:r>
              <a:rPr lang="en-US" altLang="ko-KR" sz="1600" dirty="0" err="1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gsutil</a:t>
            </a:r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 were standard in comparison with other developer tools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200" dirty="0"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Positive </a:t>
            </a:r>
            <a:r>
              <a:rPr lang="en-US" altLang="ko-KR" sz="2400" dirty="0" smtClean="0">
                <a:latin typeface="Myriad Pro" pitchFamily="34" charset="0"/>
              </a:rPr>
              <a:t>Findings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2138" y="843558"/>
            <a:ext cx="16035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8313" y="843558"/>
            <a:ext cx="8207375" cy="1959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UI </a:t>
            </a:r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Navigation actions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No indication of location of the user on the UI.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No obvious link to take user back to previous steps. 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Information Architect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Overview Page - 5 / 8 Feedback.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Information presented irrelevant.</a:t>
            </a: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63" y="381000"/>
            <a:ext cx="8001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UI</a:t>
            </a:r>
            <a:r>
              <a:rPr lang="en-US" altLang="ko-KR" sz="2800" dirty="0" smtClean="0">
                <a:latin typeface="Myriad Pro" pitchFamily="34" charset="0"/>
              </a:rPr>
              <a:t> </a:t>
            </a:r>
            <a:endParaRPr lang="en-US" altLang="ko-KR" sz="2800" dirty="0">
              <a:latin typeface="Myriad Pro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2138" y="843558"/>
            <a:ext cx="16035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hape 146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115616" y="2787774"/>
            <a:ext cx="3796444" cy="1711093"/>
          </a:xfrm>
          <a:prstGeom prst="rect">
            <a:avLst/>
          </a:prstGeom>
        </p:spPr>
      </p:pic>
      <p:pic>
        <p:nvPicPr>
          <p:cNvPr id="7" name="Shape 147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427985" y="2859782"/>
            <a:ext cx="3960440" cy="16166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5724128" y="2139702"/>
            <a:ext cx="26642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No navigation to go back to main menu or previous page.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9" name="Shape 150"/>
          <p:cNvSpPr/>
          <p:nvPr/>
        </p:nvSpPr>
        <p:spPr>
          <a:xfrm>
            <a:off x="3347864" y="1923678"/>
            <a:ext cx="2078700" cy="1294499"/>
          </a:xfrm>
          <a:prstGeom prst="cloudCallout">
            <a:avLst>
              <a:gd name="adj1" fmla="val -52466"/>
              <a:gd name="adj2" fmla="val 7531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dirty="0"/>
              <a:t>“Overview popup is insulting”</a:t>
            </a:r>
          </a:p>
        </p:txBody>
      </p:sp>
      <p:sp>
        <p:nvSpPr>
          <p:cNvPr id="10" name="Shape 152"/>
          <p:cNvSpPr txBox="1"/>
          <p:nvPr/>
        </p:nvSpPr>
        <p:spPr>
          <a:xfrm>
            <a:off x="0" y="3003798"/>
            <a:ext cx="1365299" cy="614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Irrelevant information displayed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164"/>
          <p:cNvPicPr preferRelativeResize="0"/>
          <p:nvPr/>
        </p:nvPicPr>
        <p:blipFill>
          <a:blip r:embed="rId2" cstate="print"/>
          <a:stretch>
            <a:fillRect/>
          </a:stretch>
        </p:blipFill>
        <p:spPr>
          <a:xfrm>
            <a:off x="467544" y="2064984"/>
            <a:ext cx="2823048" cy="237897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8313" y="831499"/>
            <a:ext cx="8207375" cy="123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Presentation &amp; Layout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No design hierarchy or mapping hierarchy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63" y="381000"/>
            <a:ext cx="8001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UI</a:t>
            </a:r>
            <a:r>
              <a:rPr lang="en-US" altLang="ko-KR" sz="2800" dirty="0" smtClean="0">
                <a:latin typeface="Myriad Pro" pitchFamily="34" charset="0"/>
              </a:rPr>
              <a:t> </a:t>
            </a:r>
            <a:endParaRPr lang="en-US" altLang="ko-KR" sz="2800" dirty="0">
              <a:latin typeface="Myriad Pro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2138" y="843558"/>
            <a:ext cx="16035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hape 159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03848" y="1635646"/>
            <a:ext cx="5270099" cy="27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61"/>
          <p:cNvSpPr txBox="1"/>
          <p:nvPr/>
        </p:nvSpPr>
        <p:spPr>
          <a:xfrm>
            <a:off x="6156176" y="2787774"/>
            <a:ext cx="2504700" cy="1139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altLang="ko-KR" sz="1600" dirty="0">
                <a:latin typeface="Myriad Pro" pitchFamily="34" charset="0"/>
              </a:rPr>
              <a:t>No structure on the layout. e.g. Storage Browser--&gt;Project--&gt; Bucket</a:t>
            </a:r>
          </a:p>
        </p:txBody>
      </p:sp>
      <p:sp>
        <p:nvSpPr>
          <p:cNvPr id="8" name="Shape 163"/>
          <p:cNvSpPr txBox="1"/>
          <p:nvPr/>
        </p:nvSpPr>
        <p:spPr>
          <a:xfrm>
            <a:off x="624547" y="1811226"/>
            <a:ext cx="2003237" cy="54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altLang="ko-KR" sz="1600" dirty="0">
                <a:latin typeface="Myriad Pro" pitchFamily="34" charset="0"/>
              </a:rPr>
              <a:t>Project indication is here instead</a:t>
            </a:r>
            <a:r>
              <a:rPr lang="en" altLang="ko-KR" dirty="0">
                <a:latin typeface="Myriad Pro" pitchFamily="34" charset="0"/>
              </a:rPr>
              <a:t>.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 rot="10800000">
            <a:off x="539552" y="1707654"/>
            <a:ext cx="2088231" cy="811834"/>
          </a:xfrm>
          <a:prstGeom prst="wedgeRoundRectCallout">
            <a:avLst>
              <a:gd name="adj1" fmla="val 30865"/>
              <a:gd name="adj2" fmla="val -60704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사각형 설명선 10"/>
          <p:cNvSpPr/>
          <p:nvPr/>
        </p:nvSpPr>
        <p:spPr>
          <a:xfrm rot="10800000">
            <a:off x="6156174" y="2643758"/>
            <a:ext cx="2304257" cy="1224136"/>
          </a:xfrm>
          <a:prstGeom prst="wedgeRoundRectCallout">
            <a:avLst>
              <a:gd name="adj1" fmla="val -15672"/>
              <a:gd name="adj2" fmla="val 82580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직사각형 7"/>
          <p:cNvSpPr>
            <a:spLocks noChangeArrowheads="1"/>
          </p:cNvSpPr>
          <p:nvPr/>
        </p:nvSpPr>
        <p:spPr bwMode="auto">
          <a:xfrm>
            <a:off x="7596188" y="896938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.</a:t>
            </a:r>
          </a:p>
          <a:p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468313" y="843558"/>
            <a:ext cx="8207375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Intuitive issues, lacks documentation and explanation on language uses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Needs online help and user guide with examples to explain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Documentation</a:t>
            </a:r>
            <a:r>
              <a:rPr lang="en-US" altLang="ko-KR" sz="2800" dirty="0">
                <a:latin typeface="Myriad Pro" pitchFamily="34" charset="0"/>
              </a:rPr>
              <a:t>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92138" y="843558"/>
            <a:ext cx="20356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360" y="1851670"/>
            <a:ext cx="574303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사각형 설명선 11"/>
          <p:cNvSpPr/>
          <p:nvPr/>
        </p:nvSpPr>
        <p:spPr>
          <a:xfrm>
            <a:off x="1061216" y="2733923"/>
            <a:ext cx="1368425" cy="269875"/>
          </a:xfrm>
          <a:prstGeom prst="wedgeRectCallout">
            <a:avLst>
              <a:gd name="adj1" fmla="val 52314"/>
              <a:gd name="adj2" fmla="val -1238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bg1"/>
                </a:solidFill>
              </a:rPr>
              <a:t>Overview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Shape 170"/>
          <p:cNvSpPr txBox="1"/>
          <p:nvPr/>
        </p:nvSpPr>
        <p:spPr>
          <a:xfrm>
            <a:off x="3275856" y="2787774"/>
            <a:ext cx="8756099" cy="346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  <a:p>
            <a:endParaRPr dirty="0"/>
          </a:p>
        </p:txBody>
      </p:sp>
      <p:sp>
        <p:nvSpPr>
          <p:cNvPr id="18" name="Shape 172"/>
          <p:cNvSpPr txBox="1"/>
          <p:nvPr/>
        </p:nvSpPr>
        <p:spPr>
          <a:xfrm>
            <a:off x="6821856" y="3291830"/>
            <a:ext cx="1854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" altLang="ko-KR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 rot="10800000">
            <a:off x="611560" y="3291830"/>
            <a:ext cx="1745800" cy="936104"/>
          </a:xfrm>
          <a:prstGeom prst="wedgeRoundRectCallout">
            <a:avLst>
              <a:gd name="adj1" fmla="val -57140"/>
              <a:gd name="adj2" fmla="val 9022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83568" y="3363838"/>
            <a:ext cx="208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“The Console is not </a:t>
            </a:r>
          </a:p>
          <a:p>
            <a:pPr>
              <a:buNone/>
            </a:pPr>
            <a:r>
              <a:rPr lang="en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self explanatory; it is complex.” (P4)</a:t>
            </a:r>
            <a:endParaRPr lang="en" altLang="ko-KR" sz="14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 rot="10800000">
            <a:off x="6426600" y="2427734"/>
            <a:ext cx="1745800" cy="936104"/>
          </a:xfrm>
          <a:prstGeom prst="wedgeRoundRectCallout">
            <a:avLst>
              <a:gd name="adj1" fmla="val 56857"/>
              <a:gd name="adj2" fmla="val -29558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444208" y="2499742"/>
            <a:ext cx="187220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“Did not provide details on overview” (P7, P4, Q1)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80" name="Picture 8" descr="https://lh6.googleusercontent.com/AgjB5OfnQlscR5AG43pocGDfecxPTHhDWNqkQ-lRdkIFx-C1L5-ArTcJZ3AsJXUO48Gj-5ZtAQZCMbs8bM90SDpTVm0D6rScJuSFD4qsh_P1t96rkR987Y6R5_lfg0w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323" y="1131590"/>
            <a:ext cx="5483845" cy="697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6678" name="Picture 6" descr="https://lh4.googleusercontent.com/GHzaveWj5aUx8BJG6tyDDhr3N6U2htm5N1NnDXIS8DcA_FzNoduVO0ZERe2lZ8ywBMKbqoOiooyOCG7guGDMlO2GSPaWDlLTlukdqCb7cf8in55tkjp0Xi4yTETOkTj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923678"/>
            <a:ext cx="4032448" cy="26435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모서리가 둥근 사각형 설명선 15"/>
          <p:cNvSpPr/>
          <p:nvPr/>
        </p:nvSpPr>
        <p:spPr>
          <a:xfrm rot="10800000">
            <a:off x="5868144" y="1563638"/>
            <a:ext cx="1944216" cy="955850"/>
          </a:xfrm>
          <a:prstGeom prst="wedgeRoundRectCallout">
            <a:avLst>
              <a:gd name="adj1" fmla="val 85783"/>
              <a:gd name="adj2" fmla="val -70374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468313" y="2052440"/>
            <a:ext cx="3671639" cy="1959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Permission Not Defined </a:t>
            </a:r>
            <a:b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</a:br>
            <a:r>
              <a:rPr lang="en-US" altLang="ko-KR" dirty="0" smtClean="0">
                <a:latin typeface="Myriad Pro" pitchFamily="34" charset="0"/>
              </a:rPr>
              <a:t>Documentation needs to explain difference in permission roles  and levels explain how works with members and/or objects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dirty="0">
                <a:latin typeface="Myriad Pro" pitchFamily="34" charset="0"/>
                <a:cs typeface="Times New Roman" pitchFamily="18" charset="0"/>
              </a:rPr>
            </a:b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Documentation</a:t>
            </a:r>
            <a:r>
              <a:rPr lang="en-US" altLang="ko-KR" sz="2800" dirty="0">
                <a:latin typeface="Myriad Pro" pitchFamily="34" charset="0"/>
              </a:rPr>
              <a:t>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92138" y="843558"/>
            <a:ext cx="16035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60460" y="1571322"/>
            <a:ext cx="20162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Image permission closest to </a:t>
            </a:r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public/private </a:t>
            </a:r>
            <a:r>
              <a:rPr lang="en-US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mention of Authorized Users (</a:t>
            </a:r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P7,P2)</a:t>
            </a:r>
            <a:endParaRPr lang="ko-KR" altLang="en-US" sz="14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55776" y="1009102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Shows can share publicly but does not indicate when private nor defines.(P6)</a:t>
            </a:r>
            <a:endParaRPr lang="ko-KR" altLang="en-US" sz="14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 rot="10800000">
            <a:off x="2555776" y="987574"/>
            <a:ext cx="5832648" cy="360040"/>
          </a:xfrm>
          <a:prstGeom prst="wedgeRoundRectCallout">
            <a:avLst>
              <a:gd name="adj1" fmla="val 7679"/>
              <a:gd name="adj2" fmla="val -92205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468313" y="982176"/>
            <a:ext cx="8207375" cy="85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Adding members it is unclear if private or public from options: 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“edit,” “owner,” or “read” (P7, P2)</a:t>
            </a: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Documentation</a:t>
            </a:r>
            <a:r>
              <a:rPr lang="en-US" altLang="ko-KR" sz="2800" dirty="0">
                <a:latin typeface="Myriad Pro" pitchFamily="34" charset="0"/>
              </a:rPr>
              <a:t>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92138" y="843558"/>
            <a:ext cx="19636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674" name="Picture 2" descr="https://lh6.googleusercontent.com/lvtwn4liW5VJL2S_ak_zsIEowzzGSSXnggNWi-MMMy5CVzo4jt9WkO17K-WmX7TifDbMIn0ix6YFucC-t_GzTL01bPFEOKAcRqkIK8jj2tbu8ECzyV_1g7lcW6IQ-D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596716"/>
            <a:ext cx="3048761" cy="1919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6676" name="Picture 4" descr="https://lh3.googleusercontent.com/pCY5rhhO2xsEex8m4zOlESfbw1wL3N3ALJXn0v0CL9hnx96AUKivfjcNjhQTYsZpvgwole7GyIN7IHN160a7Fvo0Kzg777euRl2U_LGs3J7-wJ-amC8eI5JAXxnBL6Q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1983" y="2582390"/>
            <a:ext cx="4162425" cy="19335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모서리가 둥근 사각형 설명선 7"/>
          <p:cNvSpPr/>
          <p:nvPr/>
        </p:nvSpPr>
        <p:spPr>
          <a:xfrm rot="10800000">
            <a:off x="1691680" y="1995685"/>
            <a:ext cx="1656184" cy="792088"/>
          </a:xfrm>
          <a:prstGeom prst="wedgeRoundRectCallout">
            <a:avLst>
              <a:gd name="adj1" fmla="val 70928"/>
              <a:gd name="adj2" fmla="val -12496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 rot="10800000">
            <a:off x="5018087" y="1851670"/>
            <a:ext cx="3168352" cy="595810"/>
          </a:xfrm>
          <a:prstGeom prst="wedgeRoundRectCallout">
            <a:avLst>
              <a:gd name="adj1" fmla="val 56599"/>
              <a:gd name="adj2" fmla="val -112960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63688" y="1995686"/>
            <a:ext cx="1800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Does not indicate public or private option. (</a:t>
            </a:r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P7)</a:t>
            </a:r>
            <a:endParaRPr lang="ko-KR" altLang="en-US" sz="14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90095" y="1882406"/>
            <a:ext cx="3024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"Private is confusing, </a:t>
            </a:r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ambiguous</a:t>
            </a:r>
            <a:r>
              <a:rPr lang="en-US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, or what does it mean? (P5, P6, P7, P8, Q5)</a:t>
            </a:r>
            <a:endParaRPr lang="ko-KR" altLang="en-US" sz="14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516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8313" y="411163"/>
            <a:ext cx="2427287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400" dirty="0">
                <a:solidFill>
                  <a:schemeClr val="bg1"/>
                </a:solidFill>
                <a:latin typeface="Myriad Pro" pitchFamily="34" charset="0"/>
                <a:ea typeface="+mn-ea"/>
              </a:rPr>
              <a:t>Overview</a:t>
            </a:r>
            <a:endParaRPr lang="ko-KR" altLang="en-US" sz="4400" dirty="0">
              <a:solidFill>
                <a:schemeClr val="bg1"/>
              </a:solidFill>
              <a:latin typeface="Myriad Pro" pitchFamily="34" charset="0"/>
              <a:ea typeface="+mn-ea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39750" y="1691661"/>
            <a:ext cx="8208963" cy="279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yriad Pro" pitchFamily="34" charset="0"/>
              </a:rPr>
              <a:t>Product Introduction</a:t>
            </a:r>
          </a:p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Myriad Pro" pitchFamily="34" charset="0"/>
                <a:cs typeface="Times New Roman" pitchFamily="18" charset="0"/>
              </a:rPr>
              <a:t>Developer Console</a:t>
            </a:r>
            <a:endParaRPr lang="en-US" altLang="ko-KR" dirty="0">
              <a:solidFill>
                <a:schemeClr val="bg1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dirty="0" err="1">
                <a:solidFill>
                  <a:schemeClr val="bg1"/>
                </a:solidFill>
                <a:latin typeface="Myriad Pro" pitchFamily="34" charset="0"/>
                <a:cs typeface="Times New Roman" pitchFamily="18" charset="0"/>
              </a:rPr>
              <a:t>gsutil</a:t>
            </a:r>
            <a:endParaRPr lang="en-US" altLang="ko-KR" dirty="0">
              <a:solidFill>
                <a:schemeClr val="bg1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yriad Pro" pitchFamily="34" charset="0"/>
              </a:rPr>
              <a:t>Test Plan</a:t>
            </a:r>
            <a:endParaRPr lang="en-US" altLang="ko-KR" b="1" dirty="0">
              <a:solidFill>
                <a:schemeClr val="accent5">
                  <a:lumMod val="40000"/>
                  <a:lumOff val="60000"/>
                </a:schemeClr>
              </a:solidFill>
              <a:latin typeface="Myriad Pro" pitchFamily="34" charset="0"/>
            </a:endParaRPr>
          </a:p>
          <a:p>
            <a:pPr>
              <a:tabLst>
                <a:tab pos="2882900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Myriad Pro" pitchFamily="34" charset="0"/>
              </a:rPr>
              <a:t>Method</a:t>
            </a:r>
          </a:p>
          <a:p>
            <a:pPr>
              <a:tabLst>
                <a:tab pos="2882900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</a:rPr>
              <a:t>Participant </a:t>
            </a:r>
            <a:r>
              <a:rPr lang="en-US" altLang="ko-KR" dirty="0" smtClean="0">
                <a:solidFill>
                  <a:schemeClr val="bg1"/>
                </a:solidFill>
                <a:latin typeface="Myriad Pro" pitchFamily="34" charset="0"/>
              </a:rPr>
              <a:t>Profiles</a:t>
            </a:r>
          </a:p>
          <a:p>
            <a:pPr>
              <a:tabLst>
                <a:tab pos="2882900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Myriad Pro" pitchFamily="34" charset="0"/>
              </a:rPr>
              <a:t>Testing Plan</a:t>
            </a:r>
            <a:endParaRPr lang="en-US" altLang="ko-KR" dirty="0">
              <a:latin typeface="Myriad Pro" pitchFamily="34" charset="0"/>
            </a:endParaRPr>
          </a:p>
          <a:p>
            <a:pPr>
              <a:tabLst>
                <a:tab pos="2882900" algn="l"/>
              </a:tabLst>
              <a:defRPr/>
            </a:pPr>
            <a:endParaRPr lang="en-US" altLang="ko-KR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60040"/>
            <a:ext cx="3944881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https://lh3.googleusercontent.com/PkPSfO4yTEcEsscZKHjo9nBbtizpmcbbr8VHGHtPQholtELnYm8o_BK5PcQyvPj9bwd35XlHgCFEBssmRd2NcwrsonuHdZczPPua57EB7R1jmFt0wJZRKvtJsGhlmug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930" y="2067694"/>
            <a:ext cx="2936966" cy="1656184"/>
          </a:xfrm>
          <a:prstGeom prst="rect">
            <a:avLst/>
          </a:prstGeom>
          <a:noFill/>
        </p:spPr>
      </p:pic>
      <p:sp>
        <p:nvSpPr>
          <p:cNvPr id="13" name="모서리가 둥근 사각형 설명선 12"/>
          <p:cNvSpPr/>
          <p:nvPr/>
        </p:nvSpPr>
        <p:spPr>
          <a:xfrm rot="10800000" flipV="1">
            <a:off x="683568" y="3723878"/>
            <a:ext cx="4032448" cy="504055"/>
          </a:xfrm>
          <a:prstGeom prst="wedgeRoundRectCallout">
            <a:avLst>
              <a:gd name="adj1" fmla="val -4109"/>
              <a:gd name="adj2" fmla="val -108475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468313" y="1066814"/>
            <a:ext cx="8207375" cy="6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Terminology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Nomenclature, commonality and </a:t>
            </a:r>
            <a:r>
              <a:rPr lang="en-US" altLang="ko-KR" dirty="0" err="1" smtClean="0">
                <a:latin typeface="Myriad Pro" pitchFamily="34" charset="0"/>
              </a:rPr>
              <a:t>learnability</a:t>
            </a:r>
            <a:r>
              <a:rPr lang="en-US" altLang="ko-KR" dirty="0" smtClean="0">
                <a:latin typeface="Myriad Pro" pitchFamily="34" charset="0"/>
              </a:rPr>
              <a:t> play key role in success</a:t>
            </a: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Documentation</a:t>
            </a:r>
            <a:r>
              <a:rPr lang="en-US" altLang="ko-KR" sz="2800" dirty="0">
                <a:latin typeface="Myriad Pro" pitchFamily="34" charset="0"/>
              </a:rPr>
              <a:t>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92138" y="843558"/>
            <a:ext cx="16035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83568" y="370471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latin typeface="Myriad Pro" pitchFamily="34" charset="0"/>
              </a:rPr>
              <a:t>Naming of the Project was limited, navigation was a problem, the hierarchy was not understood (P6, </a:t>
            </a:r>
            <a:r>
              <a:rPr lang="en-US" altLang="ko-KR" sz="1400" dirty="0" smtClean="0">
                <a:latin typeface="Myriad Pro" pitchFamily="34" charset="0"/>
              </a:rPr>
              <a:t>P8)</a:t>
            </a:r>
            <a:endParaRPr lang="ko-KR" altLang="en-US" sz="1400" dirty="0">
              <a:latin typeface="Myriad Pro" pitchFamily="34" charset="0"/>
            </a:endParaRPr>
          </a:p>
        </p:txBody>
      </p:sp>
      <p:pic>
        <p:nvPicPr>
          <p:cNvPr id="173060" name="Picture 4" descr="https://lh6.googleusercontent.com/Pp6Vm-9oHFJcpMW7LMB4AlOND-4MsO-nMyt6GRZ0UKUZg6KdJRumz79gECFSnqrTbev8a-Z6GPzNNPV_uI3NkdLQKMMS9ktKOKdTFzSnHUxrF1K-kXLeq2MQeE9b57F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067694"/>
            <a:ext cx="1666875" cy="1476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062" name="Picture 6" descr="https://lh5.googleusercontent.com/afsmwQdZ-xFiO_2EH-dc7sDziZ-xyn5xb_Af7vyGno-7DGK5hxQrkRnlFWOkGZHLS3-pwwEO4K7VqOElvqoNovtCm3C1KqylXFCmSM07qw7TJvVXwujXMR3Cd7gx9mYJ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2859782"/>
            <a:ext cx="1876425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372200" y="1779662"/>
            <a:ext cx="22322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Myriad Pro" pitchFamily="34" charset="0"/>
              </a:rPr>
              <a:t>Bucket, Folder, Project, File needs defining and order, participants question naming structure</a:t>
            </a:r>
            <a:endParaRPr lang="ko-KR" altLang="en-US" sz="1400" dirty="0">
              <a:latin typeface="Myriad Pro" pitchFamily="34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 rot="10800000">
            <a:off x="6300190" y="1779662"/>
            <a:ext cx="2232250" cy="936104"/>
          </a:xfrm>
          <a:prstGeom prst="wedgeRoundRectCallout">
            <a:avLst>
              <a:gd name="adj1" fmla="val 7443"/>
              <a:gd name="adj2" fmla="val -73887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 rot="10800000">
            <a:off x="6300190" y="1779662"/>
            <a:ext cx="2232250" cy="936104"/>
          </a:xfrm>
          <a:prstGeom prst="wedgeRoundRectCallout">
            <a:avLst>
              <a:gd name="adj1" fmla="val 62557"/>
              <a:gd name="adj2" fmla="val -1070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직사각형 7"/>
          <p:cNvSpPr>
            <a:spLocks noChangeArrowheads="1"/>
          </p:cNvSpPr>
          <p:nvPr/>
        </p:nvSpPr>
        <p:spPr bwMode="auto">
          <a:xfrm>
            <a:off x="7596188" y="896938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.</a:t>
            </a:r>
          </a:p>
          <a:p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468313" y="953448"/>
            <a:ext cx="8207375" cy="6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Project ID &amp; Terminology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commonality and </a:t>
            </a:r>
            <a:r>
              <a:rPr lang="en-US" altLang="ko-KR" dirty="0" err="1" smtClean="0">
                <a:latin typeface="Myriad Pro" pitchFamily="34" charset="0"/>
              </a:rPr>
              <a:t>learnability</a:t>
            </a:r>
            <a:r>
              <a:rPr lang="en-US" altLang="ko-KR" dirty="0" smtClean="0">
                <a:latin typeface="Myriad Pro" pitchFamily="34" charset="0"/>
              </a:rPr>
              <a:t> play key role in success</a:t>
            </a: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Documentation</a:t>
            </a:r>
            <a:r>
              <a:rPr lang="en-US" altLang="ko-KR" sz="2800" dirty="0">
                <a:latin typeface="Myriad Pro" pitchFamily="34" charset="0"/>
              </a:rPr>
              <a:t>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92138" y="843558"/>
            <a:ext cx="16035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851920" y="278777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latin typeface="Myriad Pro" pitchFamily="34" charset="0"/>
              </a:rPr>
              <a:t>“Naming needs to be consistent between console and </a:t>
            </a:r>
            <a:r>
              <a:rPr lang="en-US" altLang="ko-KR" sz="1400" dirty="0" err="1" smtClean="0">
                <a:latin typeface="Myriad Pro" pitchFamily="34" charset="0"/>
              </a:rPr>
              <a:t>gsutil</a:t>
            </a:r>
            <a:r>
              <a:rPr lang="en-US" altLang="ko-KR" sz="1400" dirty="0" smtClean="0">
                <a:latin typeface="Myriad Pro" pitchFamily="34" charset="0"/>
              </a:rPr>
              <a:t> for Project ID's (P7)</a:t>
            </a:r>
            <a:endParaRPr lang="ko-KR" altLang="en-US" sz="1400" dirty="0">
              <a:latin typeface="Myriad Pro" pitchFamily="34" charset="0"/>
            </a:endParaRPr>
          </a:p>
        </p:txBody>
      </p:sp>
      <p:pic>
        <p:nvPicPr>
          <p:cNvPr id="173066" name="Picture 10" descr="https://lh3.googleusercontent.com/PkPSfO4yTEcEsscZKHjo9nBbtizpmcbbr8VHGHtPQholtELnYm8o_BK5PcQyvPj9bwd35XlHgCFEBssmRd2NcwrsonuHdZczPPua57EB7R1jmFt0wJZRKvtJsGhlmug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35646"/>
            <a:ext cx="3095625" cy="1743076"/>
          </a:xfrm>
          <a:prstGeom prst="rect">
            <a:avLst/>
          </a:prstGeom>
          <a:noFill/>
        </p:spPr>
      </p:pic>
      <p:pic>
        <p:nvPicPr>
          <p:cNvPr id="173064" name="Picture 8" descr="https://lh4.googleusercontent.com/jQP6AHN8DKuFySn3t9usiSJhLb5kTtlvxxaUCjJTUeIiGUGWHy_c72eDyYJIYkvlXHyiHw6YsLWm_8ap1r2XWxR-Wv0iQxxVDtBJCgCBDEVJWkuUKRYiO3bWUYB6jrH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3415258"/>
            <a:ext cx="6057900" cy="10287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39552" y="3507854"/>
            <a:ext cx="17281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Myriad Pro" pitchFamily="34" charset="0"/>
              </a:rPr>
              <a:t>Not sure how to create a project (</a:t>
            </a:r>
            <a:r>
              <a:rPr lang="en-US" altLang="ko-KR" sz="1400" dirty="0" smtClean="0">
                <a:latin typeface="Myriad Pro" pitchFamily="34" charset="0"/>
              </a:rPr>
              <a:t>P5) </a:t>
            </a:r>
            <a:r>
              <a:rPr lang="en-US" altLang="ko-KR" sz="1400" dirty="0">
                <a:latin typeface="Myriad Pro" pitchFamily="34" charset="0"/>
              </a:rPr>
              <a:t>Project ID’s are weird (</a:t>
            </a:r>
            <a:r>
              <a:rPr lang="en-US" altLang="ko-KR" sz="1400" dirty="0" smtClean="0">
                <a:latin typeface="Myriad Pro" pitchFamily="34" charset="0"/>
              </a:rPr>
              <a:t>P8,P3)</a:t>
            </a:r>
            <a:endParaRPr lang="ko-KR" altLang="en-US" sz="1400" dirty="0">
              <a:latin typeface="Myriad Pro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63888" y="177966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latin typeface="Myriad Pro" pitchFamily="34" charset="0"/>
              </a:rPr>
              <a:t>"Why not </a:t>
            </a:r>
            <a:r>
              <a:rPr lang="en-US" altLang="ko-KR" sz="1400" dirty="0" err="1">
                <a:latin typeface="Myriad Pro" pitchFamily="34" charset="0"/>
              </a:rPr>
              <a:t>autoload</a:t>
            </a:r>
            <a:r>
              <a:rPr lang="en-US" altLang="ko-KR" sz="1400" dirty="0">
                <a:latin typeface="Myriad Pro" pitchFamily="34" charset="0"/>
              </a:rPr>
              <a:t> Project ID’s; what purpose are they editable?  Instead tool should recognize prior inputs in file names.”  (</a:t>
            </a:r>
            <a:r>
              <a:rPr lang="en-US" altLang="ko-KR" sz="1400" dirty="0" smtClean="0">
                <a:latin typeface="Myriad Pro" pitchFamily="34" charset="0"/>
              </a:rPr>
              <a:t>P6)</a:t>
            </a:r>
            <a:endParaRPr lang="ko-KR" altLang="en-US" sz="1400" dirty="0">
              <a:latin typeface="Myriad Pro" pitchFamily="34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 rot="10800000">
            <a:off x="3779912" y="2787775"/>
            <a:ext cx="4248472" cy="523802"/>
          </a:xfrm>
          <a:prstGeom prst="wedgeRoundRectCallout">
            <a:avLst>
              <a:gd name="adj1" fmla="val 57992"/>
              <a:gd name="adj2" fmla="val -73895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 rot="10800000">
            <a:off x="3563888" y="1779663"/>
            <a:ext cx="4464496" cy="792088"/>
          </a:xfrm>
          <a:prstGeom prst="wedgeRoundRectCallout">
            <a:avLst>
              <a:gd name="adj1" fmla="val 59011"/>
              <a:gd name="adj2" fmla="val 19860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 rot="10800000">
            <a:off x="539552" y="3507854"/>
            <a:ext cx="1656184" cy="1008112"/>
          </a:xfrm>
          <a:prstGeom prst="wedgeRoundRectCallout">
            <a:avLst>
              <a:gd name="adj1" fmla="val 7062"/>
              <a:gd name="adj2" fmla="val 87476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468313" y="1105303"/>
            <a:ext cx="8207375" cy="168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Object Permission.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Confusing definition for sharing and setup.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Billing blocks further action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Functionality</a:t>
            </a:r>
            <a:endParaRPr lang="en-US" altLang="ko-KR" sz="2800" dirty="0">
              <a:latin typeface="Myriad Pro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92138" y="843558"/>
            <a:ext cx="1675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ierarchy.GIF"/>
          <p:cNvPicPr>
            <a:picLocks noChangeAspect="1" noChangeArrowheads="1"/>
          </p:cNvPicPr>
          <p:nvPr/>
        </p:nvPicPr>
        <p:blipFill>
          <a:blip r:embed="rId2" cstate="print"/>
          <a:srcRect b="6563"/>
          <a:stretch>
            <a:fillRect/>
          </a:stretch>
        </p:blipFill>
        <p:spPr bwMode="auto">
          <a:xfrm>
            <a:off x="3563888" y="1995686"/>
            <a:ext cx="4949028" cy="237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모서리가 둥근 사각형 설명선 12"/>
          <p:cNvSpPr/>
          <p:nvPr/>
        </p:nvSpPr>
        <p:spPr>
          <a:xfrm rot="10800000">
            <a:off x="6660232" y="1419622"/>
            <a:ext cx="1368152" cy="349050"/>
          </a:xfrm>
          <a:prstGeom prst="wedgeRoundRectCallout">
            <a:avLst>
              <a:gd name="adj1" fmla="val -1122"/>
              <a:gd name="adj2" fmla="val -177261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32240" y="1419622"/>
            <a:ext cx="1368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Billing pop-up</a:t>
            </a:r>
            <a:endParaRPr lang="ko-KR" altLang="en-US" sz="14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468313" y="987574"/>
            <a:ext cx="8207375" cy="5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User Interaction</a:t>
            </a: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Functionality</a:t>
            </a:r>
            <a:endParaRPr lang="en-US" altLang="ko-KR" sz="2800" dirty="0">
              <a:latin typeface="Myriad Pro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92138" y="843558"/>
            <a:ext cx="1675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98"/>
          <p:cNvSpPr/>
          <p:nvPr/>
        </p:nvSpPr>
        <p:spPr>
          <a:xfrm>
            <a:off x="4332836" y="1677585"/>
            <a:ext cx="2897730" cy="60613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buNone/>
            </a:pPr>
            <a:endParaRPr lang="en" altLang="ko-KR" dirty="0">
              <a:latin typeface="Myriad Pro" pitchFamily="34" charset="0"/>
            </a:endParaRPr>
          </a:p>
        </p:txBody>
      </p:sp>
      <p:pic>
        <p:nvPicPr>
          <p:cNvPr id="14" name="Shape 199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899592" y="2139702"/>
            <a:ext cx="2454040" cy="208871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419872" y="1266314"/>
            <a:ext cx="496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/>
            <a:r>
              <a:rPr lang="en" altLang="ko-KR" dirty="0" smtClean="0">
                <a:latin typeface="Myriad Pro" pitchFamily="34" charset="0"/>
              </a:rPr>
              <a:t>How to do drag and drop in Google Docs</a:t>
            </a:r>
            <a:endParaRPr lang="en" altLang="ko-KR" dirty="0">
              <a:latin typeface="Myriad Pro" pitchFamily="34" charset="0"/>
            </a:endParaRPr>
          </a:p>
        </p:txBody>
      </p:sp>
      <p:pic>
        <p:nvPicPr>
          <p:cNvPr id="16" name="Shape 197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702174" y="2139702"/>
            <a:ext cx="4254202" cy="186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직사각형 7"/>
          <p:cNvSpPr>
            <a:spLocks noChangeArrowheads="1"/>
          </p:cNvSpPr>
          <p:nvPr/>
        </p:nvSpPr>
        <p:spPr bwMode="auto">
          <a:xfrm>
            <a:off x="7596188" y="896938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.</a:t>
            </a:r>
          </a:p>
          <a:p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sp>
        <p:nvSpPr>
          <p:cNvPr id="30727" name="Rectangle 1"/>
          <p:cNvSpPr>
            <a:spLocks noChangeArrowheads="1"/>
          </p:cNvSpPr>
          <p:nvPr/>
        </p:nvSpPr>
        <p:spPr bwMode="auto">
          <a:xfrm>
            <a:off x="468313" y="843558"/>
            <a:ext cx="8207375" cy="85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lvl="0"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Why user has to know Project ID if you are deleting the project already? 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Functionality</a:t>
            </a:r>
            <a:endParaRPr lang="en-US" altLang="ko-KR" sz="2800" dirty="0">
              <a:latin typeface="Myriad Pro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92138" y="843558"/>
            <a:ext cx="1675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hape 205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4644008" y="1491630"/>
            <a:ext cx="4014161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07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539552" y="2643758"/>
            <a:ext cx="4032448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12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602565" y="1419622"/>
            <a:ext cx="4545499" cy="7494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10"/>
          <p:cNvSpPr txBox="1"/>
          <p:nvPr/>
        </p:nvSpPr>
        <p:spPr>
          <a:xfrm>
            <a:off x="2267744" y="4155926"/>
            <a:ext cx="2304256" cy="10801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altLang="ko-KR" sz="1400" dirty="0">
                <a:latin typeface="Myriad Pro" pitchFamily="34" charset="0"/>
              </a:rPr>
              <a:t>Project is not removed from the list; only disabled</a:t>
            </a:r>
          </a:p>
        </p:txBody>
      </p:sp>
      <p:sp>
        <p:nvSpPr>
          <p:cNvPr id="12" name="Shape 211"/>
          <p:cNvSpPr txBox="1"/>
          <p:nvPr/>
        </p:nvSpPr>
        <p:spPr>
          <a:xfrm>
            <a:off x="5508104" y="4011910"/>
            <a:ext cx="2448272" cy="360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" altLang="ko-KR" sz="1600" dirty="0">
              <a:latin typeface="Myriad Pro" pitchFamily="34" charset="0"/>
            </a:endParaRPr>
          </a:p>
        </p:txBody>
      </p:sp>
      <p:sp>
        <p:nvSpPr>
          <p:cNvPr id="13" name="Shape 214"/>
          <p:cNvSpPr txBox="1"/>
          <p:nvPr/>
        </p:nvSpPr>
        <p:spPr>
          <a:xfrm>
            <a:off x="2267744" y="2067694"/>
            <a:ext cx="2664296" cy="62586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endParaRPr lang="en" altLang="ko-KR" sz="1600" dirty="0">
              <a:latin typeface="Myriad Pro" pitchFamily="34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 rot="10800000">
            <a:off x="1907704" y="2211710"/>
            <a:ext cx="2304256" cy="432048"/>
          </a:xfrm>
          <a:prstGeom prst="wedgeRoundRectCallout">
            <a:avLst>
              <a:gd name="adj1" fmla="val -4211"/>
              <a:gd name="adj2" fmla="val 78177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79712" y="2263973"/>
            <a:ext cx="2127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 smtClean="0">
                <a:latin typeface="Myriad Pro" pitchFamily="34" charset="0"/>
              </a:rPr>
              <a:t>Long project ID and name</a:t>
            </a:r>
            <a:endParaRPr lang="en-US" altLang="ko-KR" sz="1400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 rot="10800000">
            <a:off x="6372200" y="3939902"/>
            <a:ext cx="2160240" cy="595810"/>
          </a:xfrm>
          <a:prstGeom prst="wedgeRoundRectCallout">
            <a:avLst>
              <a:gd name="adj1" fmla="val 65430"/>
              <a:gd name="adj2" fmla="val 98946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16216" y="4083918"/>
            <a:ext cx="2232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altLang="ko-KR" sz="1400" dirty="0" smtClean="0">
                <a:latin typeface="Myriad Pro" pitchFamily="34" charset="0"/>
              </a:rPr>
              <a:t>Project ID input field</a:t>
            </a:r>
            <a:endParaRPr lang="en" altLang="ko-KR" sz="1400" dirty="0">
              <a:latin typeface="Myriad Pro" pitchFamily="34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 rot="10800000">
            <a:off x="2123728" y="4155926"/>
            <a:ext cx="2304256" cy="432048"/>
          </a:xfrm>
          <a:prstGeom prst="wedgeRoundRectCallout">
            <a:avLst>
              <a:gd name="adj1" fmla="val 67579"/>
              <a:gd name="adj2" fmla="val 78177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Installation SW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666" name="Picture 2" descr="https://lh6.googleusercontent.com/iYJRy5Y1kAW6fT_Qzvp3JJWf91VGHjfqRI7JdMKA3y5AxMaXa7JNzgs3xpE4HsHSvdf6avWcQEkz5S026lzUaxDkMj1ybO-rH0k-YQvfHJGjk9yJH73MFMmOg5BMJaO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63638"/>
            <a:ext cx="7920880" cy="1580645"/>
          </a:xfrm>
          <a:prstGeom prst="rect">
            <a:avLst/>
          </a:prstGeom>
          <a:noFill/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71600" y="3173656"/>
            <a:ext cx="8207375" cy="95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Installation of </a:t>
            </a:r>
            <a:r>
              <a:rPr lang="en-US" altLang="ko-KR" dirty="0" err="1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gsutil</a:t>
            </a:r>
            <a:endParaRPr lang="en-US" altLang="ko-KR" dirty="0" smtClean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Python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Log in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91880" y="84355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 rot="10800000">
            <a:off x="4932041" y="3219820"/>
            <a:ext cx="2736304" cy="1008111"/>
          </a:xfrm>
          <a:prstGeom prst="wedgeRoundRectCallout">
            <a:avLst>
              <a:gd name="adj1" fmla="val -40654"/>
              <a:gd name="adj2" fmla="val 83873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04048" y="3326671"/>
            <a:ext cx="29523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“I feel happy to finish and </a:t>
            </a:r>
          </a:p>
          <a:p>
            <a:r>
              <a:rPr lang="en-US" altLang="ko-KR" sz="1600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successful at verifying </a:t>
            </a:r>
          </a:p>
          <a:p>
            <a:r>
              <a:rPr lang="en-US" altLang="ko-KR" sz="1600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installation” P5 </a:t>
            </a:r>
          </a:p>
          <a:p>
            <a: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</a:br>
            <a:endParaRPr kumimoji="1" lang="en-US" altLang="ko-KR" dirty="0" smtClean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55576" y="3393116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5576" y="368114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55576" y="3969180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Installation SW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67544" y="1131590"/>
            <a:ext cx="8207375" cy="4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Cumbersome to Install: Complicated process to install</a:t>
            </a:r>
            <a:endParaRPr lang="en-US" altLang="ko-KR" dirty="0"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12644" name="Picture 4" descr="https://lh6.googleusercontent.com/MK-o9qmIl5X7C37IEJkDq7AUnpcyOJ5Dv1E_F9vzy__cPwsqtJxaLZo2wMieakj9TSXcbHhaxHk1KV5bLUilIUurdqOwjoTnr09L3-_LecCvuRt20_X1B3ET2XeQzI_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163437"/>
            <a:ext cx="7776864" cy="1352550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4139952" y="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dirty="0" smtClean="0"/>
              <a:t/>
            </a:r>
            <a:br>
              <a:rPr lang="en-US" altLang="ko-KR" b="0" dirty="0" smtClean="0"/>
            </a:br>
            <a:endParaRPr lang="en-US" altLang="ko-KR" b="0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11" name="모서리가 둥근 사각형 설명선 10"/>
          <p:cNvSpPr/>
          <p:nvPr/>
        </p:nvSpPr>
        <p:spPr>
          <a:xfrm rot="10800000">
            <a:off x="2411760" y="3435848"/>
            <a:ext cx="2592288" cy="720080"/>
          </a:xfrm>
          <a:prstGeom prst="wedgeRoundRectCallout">
            <a:avLst>
              <a:gd name="adj1" fmla="val -13621"/>
              <a:gd name="adj2" fmla="val 8009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83768" y="3507856"/>
            <a:ext cx="259228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6 out of 8 participants installed wrong version of Python </a:t>
            </a:r>
            <a: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</a:br>
            <a:endParaRPr kumimoji="1" lang="en-US" altLang="ko-KR" dirty="0" smtClean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5" name="폭발 2 14"/>
          <p:cNvSpPr/>
          <p:nvPr/>
        </p:nvSpPr>
        <p:spPr>
          <a:xfrm>
            <a:off x="251520" y="3067677"/>
            <a:ext cx="2016224" cy="936104"/>
          </a:xfrm>
          <a:prstGeom prst="irregularSeal2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3568" y="3382334"/>
            <a:ext cx="1027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Myriad Pro" pitchFamily="34" charset="0"/>
                <a:ea typeface="Calibri" pitchFamily="34" charset="0"/>
                <a:cs typeface="Times New Roman" pitchFamily="18" charset="0"/>
              </a:rPr>
              <a:t>P1 Gave </a:t>
            </a:r>
            <a:r>
              <a:rPr lang="en-US" altLang="ko-KR" sz="1400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up</a:t>
            </a:r>
            <a:endParaRPr lang="ko-KR" altLang="en-US" sz="1400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7" name="폭발 2 16"/>
          <p:cNvSpPr/>
          <p:nvPr/>
        </p:nvSpPr>
        <p:spPr>
          <a:xfrm>
            <a:off x="6444208" y="3139685"/>
            <a:ext cx="2016224" cy="936104"/>
          </a:xfrm>
          <a:prstGeom prst="irregularSeal2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76256" y="3454342"/>
            <a:ext cx="1027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P3 Gave up</a:t>
            </a:r>
            <a:endParaRPr lang="ko-KR" altLang="en-US" sz="1400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 rot="10800000">
            <a:off x="4211960" y="1779661"/>
            <a:ext cx="2376264" cy="432048"/>
          </a:xfrm>
          <a:prstGeom prst="wedgeRoundRectCallout">
            <a:avLst>
              <a:gd name="adj1" fmla="val -10368"/>
              <a:gd name="adj2" fmla="val -87266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355976" y="1851670"/>
            <a:ext cx="2188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Myriad Pro" pitchFamily="34" charset="0"/>
                <a:ea typeface="Calibri" pitchFamily="34" charset="0"/>
                <a:cs typeface="Times New Roman" pitchFamily="18" charset="0"/>
              </a:rPr>
              <a:t>P4 couldn’t set up the path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Installation </a:t>
            </a:r>
            <a:r>
              <a:rPr lang="en-US" altLang="ko-KR" sz="2400" dirty="0" err="1" smtClean="0">
                <a:latin typeface="Myriad Pro" pitchFamily="34" charset="0"/>
              </a:rPr>
              <a:t>gsutil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8313" y="1188209"/>
            <a:ext cx="4823767" cy="114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Instruction is not clear.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10594" name="Picture 2" descr="https://lh5.googleusercontent.com/zTE8nvZ5OBNVW7fdxG9lc2gmUDicmZkVISqIWmoSxK5KY4Zo9BMxs-PtuSJHJCezndYDwmXd-m3aYwTVZ2LNaHOZGEyR4D6tFYdVrLd4EtwSqnv9jY14cx5KM7RVPUu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203598"/>
            <a:ext cx="4476364" cy="3334520"/>
          </a:xfrm>
          <a:prstGeom prst="rect">
            <a:avLst/>
          </a:prstGeom>
          <a:noFill/>
        </p:spPr>
      </p:pic>
      <p:sp>
        <p:nvSpPr>
          <p:cNvPr id="9" name="모서리가 둥근 사각형 설명선 8"/>
          <p:cNvSpPr/>
          <p:nvPr/>
        </p:nvSpPr>
        <p:spPr>
          <a:xfrm rot="10800000">
            <a:off x="611560" y="2067693"/>
            <a:ext cx="2880320" cy="432048"/>
          </a:xfrm>
          <a:prstGeom prst="wedgeRoundRectCallout">
            <a:avLst>
              <a:gd name="adj1" fmla="val -75641"/>
              <a:gd name="adj2" fmla="val -148583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119956"/>
            <a:ext cx="2689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P2 Command to install not found</a:t>
            </a:r>
            <a:endParaRPr lang="en-US" altLang="ko-KR" sz="1400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 rot="10800000">
            <a:off x="1187624" y="3003798"/>
            <a:ext cx="2520280" cy="648072"/>
          </a:xfrm>
          <a:prstGeom prst="wedgeRoundRectCallout">
            <a:avLst>
              <a:gd name="adj1" fmla="val -71809"/>
              <a:gd name="adj2" fmla="val -35839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3056061"/>
            <a:ext cx="23513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P6,P7: Use console to verify installation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400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 rot="10800000">
            <a:off x="6444208" y="3219822"/>
            <a:ext cx="2160240" cy="864096"/>
          </a:xfrm>
          <a:prstGeom prst="wedgeRoundRectCallout">
            <a:avLst>
              <a:gd name="adj1" fmla="val 65815"/>
              <a:gd name="adj2" fmla="val -76849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44208" y="3291830"/>
            <a:ext cx="22322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P3,P4, P7: documentation problem: no command line for log in</a:t>
            </a:r>
            <a:endParaRPr lang="en-US" altLang="ko-KR" sz="1400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Installation Python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55576" y="141962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ko-KR" altLang="en-US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14690" name="Picture 2" descr="https://lh6.googleusercontent.com/0Zp9hKMBJKW58QIrY_Exjrp07YKMC2iDtTRC2ne6RGpoVXYLkvu_6RPhDVKgzjR_mGL8WRZ_mMysDZGnxUvLlkXpXqgXisNrp6pUYXVrx1v1Cnljy_fGT5-XAXTgKsU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203598"/>
            <a:ext cx="4719793" cy="3300612"/>
          </a:xfrm>
          <a:prstGeom prst="rect">
            <a:avLst/>
          </a:prstGeom>
          <a:noFill/>
        </p:spPr>
      </p:pic>
      <p:sp>
        <p:nvSpPr>
          <p:cNvPr id="8" name="모서리가 둥근 사각형 설명선 7"/>
          <p:cNvSpPr/>
          <p:nvPr/>
        </p:nvSpPr>
        <p:spPr>
          <a:xfrm rot="10800000">
            <a:off x="755576" y="3003798"/>
            <a:ext cx="2376264" cy="648072"/>
          </a:xfrm>
          <a:prstGeom prst="wedgeRoundRectCallout">
            <a:avLst>
              <a:gd name="adj1" fmla="val -72826"/>
              <a:gd name="adj2" fmla="val -59575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99592" y="3056061"/>
            <a:ext cx="23513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P7: “hard to find the old version”</a:t>
            </a:r>
            <a:b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400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Installation login</a:t>
            </a:r>
          </a:p>
          <a:p>
            <a:pPr>
              <a:defRPr/>
            </a:pP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8313" y="987574"/>
            <a:ext cx="4823767" cy="135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Cumbersome steps: </a:t>
            </a:r>
            <a:b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</a:br>
            <a:r>
              <a:rPr lang="en-US" altLang="ko-KR" sz="1600" dirty="0" smtClean="0">
                <a:latin typeface="Myriad Pro" pitchFamily="34" charset="0"/>
              </a:rPr>
              <a:t>the link to find authorization code.</a:t>
            </a:r>
          </a:p>
          <a:p>
            <a:r>
              <a:rPr lang="en-US" altLang="ko-KR" sz="1600" dirty="0" smtClean="0"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 smtClean="0">
                <a:latin typeface="Myriad Pro" pitchFamily="34" charset="0"/>
                <a:cs typeface="Times New Roman" pitchFamily="18" charset="0"/>
              </a:rPr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41962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ko-KR" altLang="en-US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15714" name="Picture 2" descr="https://lh6.googleusercontent.com/r_t3tH7K_fEpyEIZ1BTCnrn6xQmsL5WN10UGSUIM0AqVD8WYbMeHFTNM1kn04h56fzIAnVY5JxfLtj7YsQ4zLtwuv1SwtUe_HT8843YxeE8tssYIod5G8jWpu_WE5AV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699542"/>
            <a:ext cx="3524250" cy="3886201"/>
          </a:xfrm>
          <a:prstGeom prst="rect">
            <a:avLst/>
          </a:prstGeom>
          <a:noFill/>
        </p:spPr>
      </p:pic>
      <p:sp>
        <p:nvSpPr>
          <p:cNvPr id="9" name="모서리가 둥근 사각형 설명선 8"/>
          <p:cNvSpPr/>
          <p:nvPr/>
        </p:nvSpPr>
        <p:spPr>
          <a:xfrm rot="10800000">
            <a:off x="1691680" y="3003798"/>
            <a:ext cx="2376264" cy="648072"/>
          </a:xfrm>
          <a:prstGeom prst="wedgeRoundRectCallout">
            <a:avLst>
              <a:gd name="adj1" fmla="val -72826"/>
              <a:gd name="adj2" fmla="val -59575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35696" y="3056061"/>
            <a:ext cx="22322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P4: “It is lousy, not a good UX… “</a:t>
            </a:r>
            <a:b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400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 rot="10800000">
            <a:off x="2195737" y="1851669"/>
            <a:ext cx="1944216" cy="864096"/>
          </a:xfrm>
          <a:prstGeom prst="wedgeRoundRectCallout">
            <a:avLst>
              <a:gd name="adj1" fmla="val -79764"/>
              <a:gd name="adj2" fmla="val 38863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67745" y="1905093"/>
            <a:ext cx="22322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No instruction and command line for how 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to log in.</a:t>
            </a:r>
            <a:endParaRPr lang="en-US" altLang="ko-KR" sz="1400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s://lh3.googleusercontent.com/eqenOjnrphcAolo_mod9ljEz_oSKeCS5N6PbOVqtnIKX6PoYPGvS0yTwLU6aMAk7WCg8v3tRtaXySBVfNqclAjmyGwuN167oQgdknSqPme58TzbTXL_y79Bzs4TC0T9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744" y="195486"/>
            <a:ext cx="4263640" cy="4464496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5148064" y="3219822"/>
            <a:ext cx="1439863" cy="14398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Google Cloud </a:t>
            </a:r>
            <a:r>
              <a:rPr lang="en-US" altLang="ko-KR" sz="2400" dirty="0" smtClean="0">
                <a:latin typeface="Myriad Pro" pitchFamily="34" charset="0"/>
              </a:rPr>
              <a:t>Platform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Installation </a:t>
            </a:r>
            <a:r>
              <a:rPr lang="en-US" altLang="ko-KR" sz="2400" dirty="0" smtClean="0">
                <a:latin typeface="Myriad Pro" pitchFamily="34" charset="0"/>
              </a:rPr>
              <a:t>Suggestion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30437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8313" y="1376492"/>
            <a:ext cx="4823767" cy="2928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Suggestion: </a:t>
            </a:r>
          </a:p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Have it bundle up into a suite</a:t>
            </a:r>
          </a:p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Or a PIP</a:t>
            </a:r>
          </a:p>
          <a:p>
            <a:endParaRPr lang="en-US" altLang="ko-KR" sz="1600" b="1" dirty="0">
              <a:solidFill>
                <a:srgbClr val="4F81BD"/>
              </a:solidFill>
              <a:latin typeface="Myriad Pro" pitchFamily="34" charset="0"/>
            </a:endParaRPr>
          </a:p>
          <a:p>
            <a:r>
              <a:rPr lang="en-US" altLang="ko-KR" dirty="0" smtClean="0">
                <a:latin typeface="Myriad Pro" pitchFamily="34" charset="0"/>
              </a:rPr>
              <a:t>Need clear instruction for log in: </a:t>
            </a:r>
            <a:br>
              <a:rPr lang="en-US" altLang="ko-KR" dirty="0" smtClean="0">
                <a:latin typeface="Myriad Pro" pitchFamily="34" charset="0"/>
              </a:rPr>
            </a:br>
            <a:r>
              <a:rPr lang="en-US" altLang="ko-KR" dirty="0" smtClean="0">
                <a:latin typeface="Myriad Pro" pitchFamily="34" charset="0"/>
              </a:rPr>
              <a:t>What to do to log in?</a:t>
            </a:r>
          </a:p>
          <a:p>
            <a:r>
              <a:rPr lang="en-US" altLang="ko-KR" dirty="0" smtClean="0">
                <a:latin typeface="Myriad Pro" pitchFamily="34" charset="0"/>
              </a:rPr>
              <a:t>What is authorization code?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600" b="0" dirty="0" smtClean="0"/>
          </a:p>
          <a:p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41962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ko-KR" altLang="en-US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18786" name="Picture 2" descr="https://lh4.googleusercontent.com/q7GjzPpXYX9s9JGd2zLTj0R8uv8gyRekObA70koAedwzzRqeEOaIfaACtk4KSB92DVM4t4FODq_BbIGmuvsPEVYl-oHd2fMV_8jhDE8_jVhZpwoRj8fRG1APYRzsS9z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699542"/>
            <a:ext cx="3533828" cy="38172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Output/Messages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8313" y="1502217"/>
            <a:ext cx="4823767" cy="200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Verification: </a:t>
            </a:r>
          </a:p>
          <a:p>
            <a:r>
              <a:rPr lang="en-US" altLang="ko-KR" dirty="0" smtClean="0">
                <a:latin typeface="Myriad Pro" pitchFamily="34" charset="0"/>
              </a:rPr>
              <a:t>Verify if they logged in and finish a task</a:t>
            </a:r>
          </a:p>
          <a:p>
            <a:endParaRPr lang="en-US" altLang="ko-KR" dirty="0" smtClean="0">
              <a:latin typeface="Myriad Pro" pitchFamily="34" charset="0"/>
            </a:endParaRPr>
          </a:p>
          <a:p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Message Output/ Feedback: </a:t>
            </a:r>
          </a:p>
          <a:p>
            <a:r>
              <a:rPr lang="en-US" altLang="ko-KR" dirty="0" smtClean="0">
                <a:latin typeface="Myriad Pro" pitchFamily="34" charset="0"/>
              </a:rPr>
              <a:t>Need useful feedback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/>
            </a:r>
            <a:br>
              <a:rPr lang="en-US" altLang="ko-KR" sz="1600" dirty="0" smtClean="0">
                <a:latin typeface="Myriad Pro" pitchFamily="34" charset="0"/>
              </a:rPr>
            </a:br>
            <a:endParaRPr lang="en-US" altLang="ko-KR" sz="1600" dirty="0">
              <a:latin typeface="Myriad Pro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Output/Messages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620" name="Picture 4" descr="https://lh4.googleusercontent.com/bdfy9FeOSOUidkwYbQ6MSUMe02-DkMl7Zrjigkb8_9oC3pZgKa7cTgvXYE7YHOsJxsnFFI7lO1oNQ_10zFKk7JNpCUWlBZCFaGqOIFyiOvkKaDCy0YH8zbCnXiRWcLd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419622"/>
            <a:ext cx="6552728" cy="3059055"/>
          </a:xfrm>
          <a:prstGeom prst="rect">
            <a:avLst/>
          </a:prstGeom>
          <a:noFill/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68313" y="843558"/>
            <a:ext cx="4823767" cy="135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No Feedback at all</a:t>
            </a:r>
          </a:p>
          <a:p>
            <a:endParaRPr lang="en-US" altLang="ko-KR" sz="1600" dirty="0" smtClean="0">
              <a:latin typeface="Myriad Pro" pitchFamily="34" charset="0"/>
            </a:endParaRPr>
          </a:p>
          <a:p>
            <a:r>
              <a:rPr lang="en-US" altLang="ko-KR" sz="1600" dirty="0" smtClean="0"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 smtClean="0">
                <a:latin typeface="Myriad Pro" pitchFamily="34" charset="0"/>
                <a:cs typeface="Times New Roman" pitchFamily="18" charset="0"/>
              </a:rPr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03648" y="3651870"/>
            <a:ext cx="2880320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Output/Messages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618" name="Picture 2" descr="https://lh4.googleusercontent.com/wB123lZuDXA4cAyt3Ookj1rV1KLG2PIn9t6667mZSL4vZgvBqhzxMvqU5j5boJtHkbA6nWu4twvvdIL985WGPPEGUIOs6lRzNx2LYnhuXkyG-vDXuodj9F5nzSa43Yl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3" y="1059582"/>
            <a:ext cx="4819650" cy="3486151"/>
          </a:xfrm>
          <a:prstGeom prst="rect">
            <a:avLst/>
          </a:prstGeom>
          <a:noFill/>
        </p:spPr>
      </p:pic>
      <p:sp>
        <p:nvSpPr>
          <p:cNvPr id="5" name="모서리가 둥근 사각형 설명선 4"/>
          <p:cNvSpPr/>
          <p:nvPr/>
        </p:nvSpPr>
        <p:spPr>
          <a:xfrm rot="10800000">
            <a:off x="755577" y="2067694"/>
            <a:ext cx="2520280" cy="1008111"/>
          </a:xfrm>
          <a:prstGeom prst="wedgeRoundRectCallout">
            <a:avLst>
              <a:gd name="adj1" fmla="val -65508"/>
              <a:gd name="adj2" fmla="val 55899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1601" y="2235517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“The </a:t>
            </a:r>
            <a: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  <a:t>error message </a:t>
            </a:r>
            <a:endParaRPr lang="en-US" altLang="ko-KR" dirty="0" smtClean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  <a:p>
            <a:r>
              <a:rPr lang="en-US" altLang="ko-KR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is </a:t>
            </a:r>
            <a: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  <a:t>useless</a:t>
            </a:r>
            <a:r>
              <a:rPr lang="en-US" altLang="ko-KR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...” P2</a:t>
            </a:r>
            <a:endParaRPr lang="en-US" altLang="ko-KR" dirty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  <a:p>
            <a: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</a:br>
            <a:endParaRPr kumimoji="1" lang="en-US" altLang="ko-KR" dirty="0" smtClean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63889" y="1779662"/>
            <a:ext cx="4680520" cy="5032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953765"/>
            <a:ext cx="5927166" cy="3490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User’s Feedback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2138" y="843558"/>
            <a:ext cx="2107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80621" y="2387084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b="1" dirty="0" smtClean="0">
                <a:solidFill>
                  <a:schemeClr val="dk1"/>
                </a:solidFill>
              </a:rPr>
              <a:t>“Not sure if logged in”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499992" y="627534"/>
            <a:ext cx="3218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400" b="1" dirty="0" smtClean="0">
                <a:solidFill>
                  <a:srgbClr val="4F81BD"/>
                </a:solidFill>
                <a:latin typeface="Myriad Pro" pitchFamily="34" charset="0"/>
              </a:rPr>
              <a:t>”Not </a:t>
            </a:r>
            <a:r>
              <a:rPr lang="en" altLang="ko-KR" sz="2400" b="1" dirty="0">
                <a:solidFill>
                  <a:srgbClr val="4F81BD"/>
                </a:solidFill>
                <a:latin typeface="Myriad Pro" pitchFamily="34" charset="0"/>
              </a:rPr>
              <a:t>sure if logged in”</a:t>
            </a:r>
            <a:endParaRPr lang="ko-KR" altLang="en-US" sz="2400" b="1" dirty="0">
              <a:solidFill>
                <a:srgbClr val="4F81BD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직사각형 7"/>
          <p:cNvSpPr>
            <a:spLocks noChangeArrowheads="1"/>
          </p:cNvSpPr>
          <p:nvPr/>
        </p:nvSpPr>
        <p:spPr bwMode="auto">
          <a:xfrm>
            <a:off x="7596188" y="896938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.</a:t>
            </a:r>
          </a:p>
          <a:p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Documentation</a:t>
            </a:r>
          </a:p>
        </p:txBody>
      </p:sp>
      <p:sp>
        <p:nvSpPr>
          <p:cNvPr id="28679" name="Rectangle 1"/>
          <p:cNvSpPr>
            <a:spLocks noChangeArrowheads="1"/>
          </p:cNvSpPr>
          <p:nvPr/>
        </p:nvSpPr>
        <p:spPr bwMode="auto">
          <a:xfrm>
            <a:off x="468313" y="1079500"/>
            <a:ext cx="8207375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Online Tutorial by examples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No </a:t>
            </a: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indication of  where the user is.</a:t>
            </a:r>
            <a:endParaRPr lang="en-US" altLang="ko-KR" sz="1200" b="1" dirty="0">
              <a:solidFill>
                <a:srgbClr val="4F81BD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200" dirty="0"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hape 321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4067944" y="1275606"/>
            <a:ext cx="4464496" cy="30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326"/>
          <p:cNvSpPr txBox="1"/>
          <p:nvPr/>
        </p:nvSpPr>
        <p:spPr>
          <a:xfrm>
            <a:off x="0" y="1886376"/>
            <a:ext cx="4826100" cy="257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●"/>
            </a:pPr>
            <a:endParaRPr lang="en" dirty="0"/>
          </a:p>
        </p:txBody>
      </p:sp>
      <p:sp>
        <p:nvSpPr>
          <p:cNvPr id="13" name="Shape 327"/>
          <p:cNvSpPr/>
          <p:nvPr/>
        </p:nvSpPr>
        <p:spPr>
          <a:xfrm>
            <a:off x="2483768" y="3795886"/>
            <a:ext cx="1298399" cy="628199"/>
          </a:xfrm>
          <a:prstGeom prst="bracePair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1000" dirty="0">
                <a:solidFill>
                  <a:schemeClr val="dk1"/>
                </a:solidFill>
              </a:rPr>
              <a:t>Disliked documentation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 rot="10800000">
            <a:off x="1331640" y="2067694"/>
            <a:ext cx="2520280" cy="1008111"/>
          </a:xfrm>
          <a:prstGeom prst="wedgeRoundRectCallout">
            <a:avLst>
              <a:gd name="adj1" fmla="val -65508"/>
              <a:gd name="adj2" fmla="val 55899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75656" y="2139702"/>
            <a:ext cx="2304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Myriad Pro" pitchFamily="34" charset="0"/>
                <a:ea typeface="Calibri" pitchFamily="34" charset="0"/>
                <a:cs typeface="Times New Roman" pitchFamily="18" charset="0"/>
              </a:rPr>
              <a:t>Felt “annoyed” to go outside of the tool and on the Web to look for information </a:t>
            </a:r>
            <a: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lang="en-US" altLang="ko-KR" dirty="0">
                <a:latin typeface="Myriad Pro" pitchFamily="34" charset="0"/>
                <a:ea typeface="Calibri" pitchFamily="34" charset="0"/>
                <a:cs typeface="Times New Roman" pitchFamily="18" charset="0"/>
              </a:rPr>
            </a:br>
            <a:endParaRPr kumimoji="1" lang="en-US" altLang="ko-KR" dirty="0" smtClean="0">
              <a:latin typeface="Myriad Pro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3" name="Shape 322"/>
          <p:cNvSpPr/>
          <p:nvPr/>
        </p:nvSpPr>
        <p:spPr>
          <a:xfrm rot="467920">
            <a:off x="5580396" y="4192905"/>
            <a:ext cx="2148975" cy="519604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/>
              <a:t>What is “Private”?</a:t>
            </a:r>
          </a:p>
        </p:txBody>
      </p:sp>
      <p:sp>
        <p:nvSpPr>
          <p:cNvPr id="24" name="Shape 323"/>
          <p:cNvSpPr/>
          <p:nvPr/>
        </p:nvSpPr>
        <p:spPr>
          <a:xfrm>
            <a:off x="3783625" y="1725525"/>
            <a:ext cx="1985400" cy="857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/>
              <a:t>By Commands</a:t>
            </a:r>
          </a:p>
        </p:txBody>
      </p:sp>
      <p:sp>
        <p:nvSpPr>
          <p:cNvPr id="25" name="Shape 324"/>
          <p:cNvSpPr/>
          <p:nvPr/>
        </p:nvSpPr>
        <p:spPr>
          <a:xfrm>
            <a:off x="1475656" y="2931790"/>
            <a:ext cx="1608299" cy="857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1000" dirty="0">
                <a:solidFill>
                  <a:schemeClr val="dk1"/>
                </a:solidFill>
              </a:rPr>
              <a:t>Felt “annoyed” to go outside of the tool and on the Web to look for information.</a:t>
            </a:r>
          </a:p>
        </p:txBody>
      </p:sp>
      <p:sp>
        <p:nvSpPr>
          <p:cNvPr id="26" name="Shape 325"/>
          <p:cNvSpPr/>
          <p:nvPr/>
        </p:nvSpPr>
        <p:spPr>
          <a:xfrm>
            <a:off x="565973" y="3503742"/>
            <a:ext cx="1608299" cy="896999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1000">
                <a:solidFill>
                  <a:schemeClr val="dk1"/>
                </a:solidFill>
              </a:rPr>
              <a:t>Felt “annoyed” to go outside of the tool and on the Web to look for information.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Configuration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30437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8313" y="1059582"/>
            <a:ext cx="6767983" cy="3082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Language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It should have standard language within command line world. 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The tab should mirror UI with the command line</a:t>
            </a:r>
          </a:p>
          <a:p>
            <a:endParaRPr lang="en-US" altLang="ko-KR" sz="1600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Delete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If the bucket is not empty, 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user cannot delete the bucket. 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Requires user to delete every item 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in the bucket in advance. </a:t>
            </a:r>
          </a:p>
          <a:p>
            <a:endParaRPr lang="en-US" altLang="ko-KR" sz="1600" dirty="0" smtClean="0">
              <a:latin typeface="Myriad Pro" pitchFamily="34" charset="0"/>
            </a:endParaRPr>
          </a:p>
          <a:p>
            <a:r>
              <a:rPr lang="en" altLang="ko-KR" sz="1600" dirty="0" smtClean="0">
                <a:latin typeface="Myriad Pro" pitchFamily="34" charset="0"/>
              </a:rPr>
              <a:t>“It's time consuming” (P8)</a:t>
            </a:r>
          </a:p>
          <a:p>
            <a:r>
              <a:rPr lang="en" altLang="ko-KR" sz="1600" dirty="0" smtClean="0">
                <a:latin typeface="Myriad Pro" pitchFamily="34" charset="0"/>
              </a:rPr>
              <a:t>“repetitive, feel tedious” (P6)</a:t>
            </a:r>
            <a:endParaRPr lang="en-US" altLang="ko-KR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41962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 </a:t>
            </a:r>
            <a:endParaRPr lang="ko-KR" altLang="en-US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32097" name="Picture 1"/>
          <p:cNvPicPr>
            <a:picLocks noChangeAspect="1" noChangeArrowheads="1"/>
          </p:cNvPicPr>
          <p:nvPr/>
        </p:nvPicPr>
        <p:blipFill>
          <a:blip r:embed="rId3" cstate="print"/>
          <a:srcRect l="2129" r="34590"/>
          <a:stretch>
            <a:fillRect/>
          </a:stretch>
        </p:blipFill>
        <p:spPr bwMode="auto">
          <a:xfrm>
            <a:off x="3963938" y="2499742"/>
            <a:ext cx="4280470" cy="166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모서리가 둥근 사각형 설명선 9"/>
          <p:cNvSpPr/>
          <p:nvPr/>
        </p:nvSpPr>
        <p:spPr>
          <a:xfrm rot="10800000">
            <a:off x="467544" y="3579860"/>
            <a:ext cx="2520280" cy="720081"/>
          </a:xfrm>
          <a:prstGeom prst="wedgeRoundRectCallout">
            <a:avLst>
              <a:gd name="adj1" fmla="val -90246"/>
              <a:gd name="adj2" fmla="val 13021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User’s Feedback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92138" y="843558"/>
            <a:ext cx="2107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979712" y="2254101"/>
            <a:ext cx="5207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altLang="ko-KR" sz="2400" b="1" dirty="0" smtClean="0">
                <a:solidFill>
                  <a:srgbClr val="4F81BD"/>
                </a:solidFill>
                <a:latin typeface="Myriad Pro" pitchFamily="34" charset="0"/>
              </a:rPr>
              <a:t>”</a:t>
            </a:r>
            <a:r>
              <a:rPr lang="en-US" altLang="ko-KR" sz="2400" b="1" dirty="0" smtClean="0">
                <a:solidFill>
                  <a:srgbClr val="4F81BD"/>
                </a:solidFill>
                <a:latin typeface="Myriad Pro" pitchFamily="34" charset="0"/>
              </a:rPr>
              <a:t> “Would need to hire an intern.”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Configuration</a:t>
            </a:r>
            <a:r>
              <a:rPr lang="en-US" altLang="ko-KR" sz="2400" dirty="0">
                <a:latin typeface="Myriad Pro" pitchFamily="34" charset="0"/>
              </a:rPr>
              <a:t>: system configuration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30437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8313" y="1545770"/>
            <a:ext cx="4175695" cy="259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Copy </a:t>
            </a:r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</a:rPr>
              <a:t>Links, Project ID, and URL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Copy URL from command browser is hard to complete is cumbersome</a:t>
            </a:r>
          </a:p>
          <a:p>
            <a:endParaRPr lang="en-US" altLang="ko-KR" sz="1600" dirty="0" smtClean="0">
              <a:latin typeface="Myriad Pro" pitchFamily="34" charset="0"/>
            </a:endParaRPr>
          </a:p>
          <a:p>
            <a:r>
              <a:rPr lang="en-US" altLang="ko-KR" sz="1600" dirty="0" smtClean="0">
                <a:latin typeface="Myriad Pro" pitchFamily="34" charset="0"/>
              </a:rPr>
              <a:t>“A lot of back and forth to copy link and project ID to the browser.” (P4)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600" b="0" dirty="0" smtClean="0"/>
          </a:p>
          <a:p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Configuration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92138" y="843558"/>
            <a:ext cx="30437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8313" y="1299548"/>
            <a:ext cx="2879551" cy="3082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r>
              <a:rPr lang="en-US" altLang="ko-KR" sz="1600" b="1" dirty="0" smtClean="0">
                <a:solidFill>
                  <a:srgbClr val="4F81BD"/>
                </a:solidFill>
                <a:latin typeface="Myriad Pro" pitchFamily="34" charset="0"/>
              </a:rPr>
              <a:t>Adding </a:t>
            </a:r>
            <a:r>
              <a:rPr lang="en-US" altLang="ko-KR" sz="1600" b="1" dirty="0">
                <a:solidFill>
                  <a:srgbClr val="4F81BD"/>
                </a:solidFill>
                <a:latin typeface="Myriad Pro" pitchFamily="34" charset="0"/>
              </a:rPr>
              <a:t>Path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Add path in command line is troublesome. </a:t>
            </a:r>
          </a:p>
          <a:p>
            <a:endParaRPr lang="en-US" altLang="ko-KR" sz="1600" dirty="0" smtClean="0">
              <a:latin typeface="Myriad Pro" pitchFamily="34" charset="0"/>
            </a:endParaRPr>
          </a:p>
          <a:p>
            <a:r>
              <a:rPr lang="en-US" altLang="ko-KR" sz="1600" dirty="0" smtClean="0">
                <a:latin typeface="Myriad Pro" pitchFamily="34" charset="0"/>
              </a:rPr>
              <a:t>“It should be automated, 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have it linked together; 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though it could be a </a:t>
            </a:r>
          </a:p>
          <a:p>
            <a:r>
              <a:rPr lang="en-US" altLang="ko-KR" sz="1600" dirty="0" smtClean="0">
                <a:latin typeface="Myriad Pro" pitchFamily="34" charset="0"/>
              </a:rPr>
              <a:t>Window's problem.”(P8)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</a:br>
            <a:endParaRPr lang="en-US" altLang="ko-KR" sz="1600" b="0" dirty="0" smtClean="0"/>
          </a:p>
          <a:p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5" name="Picture 2" descr="C:\Users\서동진\Desktop\path environmental variable example image.JPG"/>
          <p:cNvPicPr>
            <a:picLocks noChangeAspect="1" noChangeArrowheads="1"/>
          </p:cNvPicPr>
          <p:nvPr/>
        </p:nvPicPr>
        <p:blipFill>
          <a:blip r:embed="rId3" cstate="print"/>
          <a:srcRect r="19260"/>
          <a:stretch>
            <a:fillRect/>
          </a:stretch>
        </p:blipFill>
        <p:spPr bwMode="auto">
          <a:xfrm>
            <a:off x="3419872" y="1131590"/>
            <a:ext cx="4824536" cy="3395635"/>
          </a:xfrm>
          <a:prstGeom prst="rect">
            <a:avLst/>
          </a:prstGeom>
          <a:noFill/>
        </p:spPr>
      </p:pic>
      <p:sp>
        <p:nvSpPr>
          <p:cNvPr id="6" name="모서리가 둥근 사각형 설명선 5"/>
          <p:cNvSpPr/>
          <p:nvPr/>
        </p:nvSpPr>
        <p:spPr>
          <a:xfrm rot="10800000">
            <a:off x="467544" y="2355726"/>
            <a:ext cx="2664296" cy="1224136"/>
          </a:xfrm>
          <a:prstGeom prst="wedgeRoundRectCallout">
            <a:avLst>
              <a:gd name="adj1" fmla="val -186671"/>
              <a:gd name="adj2" fmla="val 13055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lh6.googleusercontent.com/qQ3MzN9zMDkqS8n6Rq5Or8lNFzkB0vcdOiNrD3Qy6I-vrRPiVSIL8OlXswAuoim-gQ_hb_pG09UGKRTFG8YX7NRYxA_165XRvV0fntEWHUTeoTi3tGiibuGBMziMuaJ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3" y="123478"/>
            <a:ext cx="6937518" cy="449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899592" y="2355726"/>
            <a:ext cx="1512168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500063" y="381000"/>
            <a:ext cx="78168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Myriad Pro" pitchFamily="34" charset="0"/>
              </a:rPr>
              <a:t>Wrap up</a:t>
            </a:r>
            <a:endParaRPr lang="en-US" altLang="ko-KR" sz="4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750" y="1553164"/>
            <a:ext cx="8208963" cy="306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b="1" dirty="0">
                <a:solidFill>
                  <a:srgbClr val="99CC00"/>
                </a:solidFill>
                <a:latin typeface="Myriad Pro" pitchFamily="34" charset="0"/>
              </a:rPr>
              <a:t>Expectation </a:t>
            </a:r>
            <a:r>
              <a:rPr lang="en-US" altLang="ko-KR" b="1" dirty="0" err="1">
                <a:solidFill>
                  <a:srgbClr val="99CC00"/>
                </a:solidFill>
                <a:latin typeface="Myriad Pro" pitchFamily="34" charset="0"/>
              </a:rPr>
              <a:t>vs</a:t>
            </a:r>
            <a:r>
              <a:rPr lang="en-US" altLang="ko-KR" b="1" dirty="0">
                <a:solidFill>
                  <a:srgbClr val="99CC00"/>
                </a:solidFill>
                <a:latin typeface="Myriad Pro" pitchFamily="34" charset="0"/>
              </a:rPr>
              <a:t> Satisfaction</a:t>
            </a:r>
          </a:p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  <a:cs typeface="Times New Roman" pitchFamily="18" charset="0"/>
              </a:rPr>
              <a:t>5E’s of </a:t>
            </a:r>
            <a:r>
              <a:rPr lang="en-US" altLang="ko-KR" dirty="0" smtClean="0">
                <a:solidFill>
                  <a:schemeClr val="bg1"/>
                </a:solidFill>
                <a:latin typeface="Myriad Pro" pitchFamily="34" charset="0"/>
                <a:cs typeface="Times New Roman" pitchFamily="18" charset="0"/>
              </a:rPr>
              <a:t>Usability</a:t>
            </a:r>
          </a:p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Myriad Pro" pitchFamily="34" charset="0"/>
                <a:cs typeface="Times New Roman" pitchFamily="18" charset="0"/>
              </a:rPr>
              <a:t>SUS</a:t>
            </a:r>
            <a:endParaRPr lang="en-US" altLang="ko-KR" dirty="0">
              <a:solidFill>
                <a:schemeClr val="bg1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endParaRPr lang="en-US" altLang="ko-KR" b="1" dirty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r>
              <a:rPr lang="en-US" altLang="ko-KR" b="1" dirty="0" smtClean="0">
                <a:solidFill>
                  <a:srgbClr val="99CC00"/>
                </a:solidFill>
                <a:latin typeface="Myriad Pro" pitchFamily="34" charset="0"/>
              </a:rPr>
              <a:t>Recommendation </a:t>
            </a:r>
            <a:endParaRPr lang="en-US" altLang="ko-KR" b="1" dirty="0">
              <a:solidFill>
                <a:srgbClr val="99CC00"/>
              </a:solidFill>
              <a:latin typeface="Myriad Pro" pitchFamily="34" charset="0"/>
            </a:endParaRPr>
          </a:p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</a:rPr>
              <a:t>Overall Recommendation </a:t>
            </a:r>
          </a:p>
          <a:p>
            <a:pPr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Myriad Pro" pitchFamily="34" charset="0"/>
              </a:rPr>
              <a:t>Lessons Learned</a:t>
            </a:r>
          </a:p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Myriad Pro" pitchFamily="34" charset="0"/>
              </a:rPr>
              <a:t>Next </a:t>
            </a:r>
            <a:r>
              <a:rPr lang="en-US" altLang="ko-KR" dirty="0" smtClean="0">
                <a:solidFill>
                  <a:schemeClr val="bg1"/>
                </a:solidFill>
                <a:latin typeface="Myriad Pro" pitchFamily="34" charset="0"/>
              </a:rPr>
              <a:t>Steps</a:t>
            </a:r>
            <a:endParaRPr lang="en-US" altLang="ko-KR" dirty="0">
              <a:solidFill>
                <a:schemeClr val="bg1"/>
              </a:solidFill>
              <a:latin typeface="Myriad Pro" pitchFamily="34" charset="0"/>
            </a:endParaRPr>
          </a:p>
          <a:p>
            <a:pPr>
              <a:tabLst>
                <a:tab pos="2882900" algn="l"/>
              </a:tabLst>
              <a:defRPr/>
            </a:pPr>
            <a:endParaRPr lang="en-US" altLang="ko-KR" dirty="0">
              <a:latin typeface="Myriad Pro" pitchFamily="34" charset="0"/>
            </a:endParaRPr>
          </a:p>
          <a:p>
            <a:pPr>
              <a:tabLst>
                <a:tab pos="2882900" algn="l"/>
              </a:tabLst>
              <a:defRPr/>
            </a:pPr>
            <a:endParaRPr lang="en-US" altLang="ko-KR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  <a:defRPr/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626740"/>
            <a:ext cx="3685308" cy="417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ChangeArrowheads="1"/>
          </p:cNvSpPr>
          <p:nvPr/>
        </p:nvSpPr>
        <p:spPr bwMode="auto">
          <a:xfrm>
            <a:off x="539750" y="915566"/>
            <a:ext cx="8208963" cy="260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5E’s </a:t>
            </a:r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of Use </a:t>
            </a: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It is a simple method to gauge and visualize the balance of needs for each dimension and help with actionable recommendations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Systems Usability Scale 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SUS </a:t>
            </a: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is a simple, widely used 10-statement survey 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200" b="1" dirty="0">
              <a:solidFill>
                <a:srgbClr val="4F81BD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200" dirty="0"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3" y="381000"/>
            <a:ext cx="8001000" cy="6232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Expectation </a:t>
            </a:r>
            <a:r>
              <a:rPr lang="en-US" altLang="ko-KR" sz="2400" dirty="0" err="1">
                <a:latin typeface="Myriad Pro" pitchFamily="34" charset="0"/>
              </a:rPr>
              <a:t>vs</a:t>
            </a:r>
            <a:r>
              <a:rPr lang="en-US" altLang="ko-KR" sz="2400" dirty="0">
                <a:latin typeface="Myriad Pro" pitchFamily="34" charset="0"/>
              </a:rPr>
              <a:t> </a:t>
            </a:r>
            <a:r>
              <a:rPr lang="en-US" altLang="ko-KR" sz="2400" dirty="0" smtClean="0">
                <a:latin typeface="Myriad Pro" pitchFamily="34" charset="0"/>
              </a:rPr>
              <a:t>Satisfaction</a:t>
            </a:r>
            <a:endParaRPr lang="en-US" altLang="ko-KR" sz="2400" dirty="0">
              <a:latin typeface="Myriad Pro" pitchFamily="34" charset="0"/>
            </a:endParaRPr>
          </a:p>
          <a:p>
            <a:pPr>
              <a:defRPr/>
            </a:pPr>
            <a:endParaRPr lang="en-US" altLang="ko-KR" sz="1050" b="1" dirty="0">
              <a:latin typeface="Myriad Pro" pitchFamily="34" charset="0"/>
            </a:endParaRPr>
          </a:p>
        </p:txBody>
      </p:sp>
      <p:sp>
        <p:nvSpPr>
          <p:cNvPr id="105473" name="Rectangle 1"/>
          <p:cNvSpPr>
            <a:spLocks noChangeArrowheads="1"/>
          </p:cNvSpPr>
          <p:nvPr/>
        </p:nvSpPr>
        <p:spPr bwMode="auto">
          <a:xfrm>
            <a:off x="539552" y="4072885"/>
            <a:ext cx="18473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92138" y="843558"/>
            <a:ext cx="33317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79" name="Picture 7" descr="https://lh5.googleusercontent.com/G7fUCkGxAzOft8iPwjSGohnvpc06FFkAKmP5-ZTHFWRb5OMIq8uFSTB2mkhCPDziiYA1JC_shYp_zodGAKTMoq3e6L3WEaE91CZ58EvWNuwyCqlQ7maFgs1B3vw3R5S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2355726"/>
            <a:ext cx="1877575" cy="1810519"/>
          </a:xfrm>
          <a:prstGeom prst="rect">
            <a:avLst/>
          </a:prstGeom>
          <a:noFill/>
        </p:spPr>
      </p:pic>
      <p:pic>
        <p:nvPicPr>
          <p:cNvPr id="105481" name="Picture 9" descr="https://lh6.googleusercontent.com/jqLHOjorI1X_kYyLBr1pyt7eRL61M-PJQVoLXmz_K-KUxQkYrGzi07s7nJhjOGYnGZFB3FyDua0kG9JhWmXDqBj-eVEsrMj9AFYiurVXaV4uD1aMY06AC96Gkul1VsNJ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219822"/>
            <a:ext cx="2520280" cy="980110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04056" y="84355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sz="1400" dirty="0">
                <a:latin typeface="Myriad Pro" pitchFamily="34" charset="0"/>
              </a:rPr>
              <a:t>Comparison of Expectations Before/After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0" descr="https://lh5.googleusercontent.com/yyw8o5tyntMt_k4Ssu_fbPw56n3DGkkLPaLzd_XGtZLahvJsDqFI7Kxx14wZFMHkWWMCm2lUwCr1v4y3idaHWKnjBIHbwJI4PAhF9LZ1wYKYGMcFT1AEMFbjll6KRq8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7484" y="1203598"/>
            <a:ext cx="33909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9" descr="https://lh6.googleusercontent.com/rY-756_e5B3AHz5ZP9InuypcCIm03rXVnU2IVdZEh_fqRAG_10CUgqB8JQVFNLlpsoPtdk_EP8PwAi2mb1PyTZ6zfRGBl_JIIHy91jAxYVQBRrJ5bydUcykQZ2d6v5v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059582"/>
            <a:ext cx="34766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5E’s of </a:t>
            </a:r>
            <a:r>
              <a:rPr lang="en-US" altLang="ko-KR" sz="2400" dirty="0" smtClean="0">
                <a:latin typeface="Myriad Pro" pitchFamily="34" charset="0"/>
              </a:rPr>
              <a:t>Usability</a:t>
            </a:r>
            <a:endParaRPr lang="en-US" altLang="ko-KR" sz="2400" b="1" dirty="0">
              <a:latin typeface="Myriad Pro" pitchFamily="34" charset="0"/>
            </a:endParaRPr>
          </a:p>
        </p:txBody>
      </p:sp>
      <p:sp>
        <p:nvSpPr>
          <p:cNvPr id="39942" name="직사각형 7"/>
          <p:cNvSpPr>
            <a:spLocks noChangeArrowheads="1"/>
          </p:cNvSpPr>
          <p:nvPr/>
        </p:nvSpPr>
        <p:spPr bwMode="auto">
          <a:xfrm>
            <a:off x="7596188" y="896938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.</a:t>
            </a:r>
          </a:p>
          <a:p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187574" y="4083918"/>
            <a:ext cx="8208962" cy="31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sz="1200" dirty="0" smtClean="0">
                <a:latin typeface="Myriad Pro" pitchFamily="34" charset="0"/>
              </a:rPr>
              <a:t>* Gray = Pre-expectation before task/ Line = Satisfaction after task / 1 = low not E / 5 = high very E</a:t>
            </a:r>
            <a:endParaRPr lang="en-US" altLang="ko-KR" sz="1200" dirty="0">
              <a:latin typeface="Myriad Pro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843558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Expectation score before gsutil task sections</a:t>
            </a:r>
            <a:r>
              <a:rPr lang="en-US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 and comparison </a:t>
            </a:r>
            <a:r>
              <a:rPr lang="ko-KR" altLang="ko-KR" sz="1400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scores after gsutil task section experiences</a:t>
            </a:r>
            <a:endParaRPr lang="ko-KR" altLang="en-US" sz="1400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  <a:p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92138" y="843558"/>
            <a:ext cx="19636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39552" y="1707654"/>
            <a:ext cx="1729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yriad Pro" pitchFamily="34" charset="0"/>
                <a:cs typeface="Times New Roman" pitchFamily="18" charset="0"/>
              </a:rPr>
              <a:t>Developer Console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48064" y="1635646"/>
            <a:ext cx="638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Myriad Pro" pitchFamily="34" charset="0"/>
                <a:cs typeface="Times New Roman" pitchFamily="18" charset="0"/>
              </a:rPr>
              <a:t>gsutil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Systems Usability Scale (SUS</a:t>
            </a:r>
            <a:r>
              <a:rPr lang="en-US" altLang="ko-KR" sz="2400" dirty="0" smtClean="0">
                <a:latin typeface="Myriad Pro" pitchFamily="34" charset="0"/>
              </a:rPr>
              <a:t>)</a:t>
            </a:r>
            <a:endParaRPr lang="en-US" altLang="ko-KR" sz="2400" dirty="0">
              <a:latin typeface="Myriad Pro" pitchFamily="34" charset="0"/>
            </a:endParaRPr>
          </a:p>
        </p:txBody>
      </p:sp>
      <p:sp>
        <p:nvSpPr>
          <p:cNvPr id="40964" name="직사각형 7"/>
          <p:cNvSpPr>
            <a:spLocks noChangeArrowheads="1"/>
          </p:cNvSpPr>
          <p:nvPr/>
        </p:nvSpPr>
        <p:spPr bwMode="auto">
          <a:xfrm>
            <a:off x="7596188" y="896938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.</a:t>
            </a:r>
          </a:p>
          <a:p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sp>
        <p:nvSpPr>
          <p:cNvPr id="40965" name="직사각형 5"/>
          <p:cNvSpPr>
            <a:spLocks noChangeArrowheads="1"/>
          </p:cNvSpPr>
          <p:nvPr/>
        </p:nvSpPr>
        <p:spPr bwMode="auto">
          <a:xfrm>
            <a:off x="755576" y="1491630"/>
            <a:ext cx="286969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0" dirty="0">
                <a:solidFill>
                  <a:srgbClr val="000000"/>
                </a:solidFill>
                <a:latin typeface="Myriad Pro" pitchFamily="34" charset="0"/>
              </a:rPr>
              <a:t>44.3</a:t>
            </a:r>
            <a:endParaRPr lang="ko-KR" altLang="en-US" sz="12000" dirty="0"/>
          </a:p>
        </p:txBody>
      </p:sp>
      <p:sp>
        <p:nvSpPr>
          <p:cNvPr id="40967" name="Rectangle 1"/>
          <p:cNvSpPr>
            <a:spLocks noChangeArrowheads="1"/>
          </p:cNvSpPr>
          <p:nvPr/>
        </p:nvSpPr>
        <p:spPr bwMode="auto">
          <a:xfrm>
            <a:off x="4139952" y="1324809"/>
            <a:ext cx="2952750" cy="2975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SUS</a:t>
            </a:r>
            <a:endParaRPr lang="en-US" altLang="ko-KR" dirty="0">
              <a:solidFill>
                <a:srgbClr val="000000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P1</a:t>
            </a: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pilot test) n/a</a:t>
            </a:r>
            <a:endParaRPr lang="en-US" altLang="ko-KR" dirty="0">
              <a:solidFill>
                <a:srgbClr val="000000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P2: 45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</a:t>
            </a: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3: 37.5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P4: 45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P5: 47.5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P6: 62.5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P7: 37.5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Myriad Pro" pitchFamily="34" charset="0"/>
                <a:cs typeface="Times New Roman" pitchFamily="18" charset="0"/>
              </a:rPr>
              <a:t>P8: 35</a:t>
            </a:r>
            <a:endParaRPr lang="en-US" altLang="ko-KR" sz="1200" b="1" dirty="0">
              <a:solidFill>
                <a:srgbClr val="4F81BD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200" dirty="0"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102402" name="Picture 2" descr="https://lh6.googleusercontent.com/jqLHOjorI1X_kYyLBr1pyt7eRL61M-PJQVoLXmz_K-KUxQkYrGzi07s7nJhjOGYnGZFB3FyDua0kG9JhWmXDqBj-eVEsrMj9AFYiurVXaV4uD1aMY06AC96Gkul1VsNJ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86" y="2859782"/>
            <a:ext cx="2592286" cy="1008112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/>
        </p:nvCxnSpPr>
        <p:spPr>
          <a:xfrm>
            <a:off x="592138" y="843558"/>
            <a:ext cx="36198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683568" y="3579862"/>
            <a:ext cx="8208962" cy="4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1 quote from </a:t>
            </a: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SUS</a:t>
            </a:r>
            <a:endParaRPr lang="en-US" altLang="ko-KR" b="1" dirty="0">
              <a:solidFill>
                <a:srgbClr val="4F81BD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Recommendation </a:t>
            </a:r>
            <a:r>
              <a:rPr lang="en-US" altLang="ko-KR" sz="2400" dirty="0">
                <a:latin typeface="Myriad Pro" pitchFamily="34" charset="0"/>
              </a:rPr>
              <a:t>- General Suggestion </a:t>
            </a:r>
          </a:p>
        </p:txBody>
      </p:sp>
      <p:sp>
        <p:nvSpPr>
          <p:cNvPr id="40964" name="직사각형 7"/>
          <p:cNvSpPr>
            <a:spLocks noChangeArrowheads="1"/>
          </p:cNvSpPr>
          <p:nvPr/>
        </p:nvSpPr>
        <p:spPr bwMode="auto">
          <a:xfrm>
            <a:off x="7596188" y="896938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.</a:t>
            </a:r>
          </a:p>
          <a:p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592138" y="843558"/>
            <a:ext cx="49879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39750" y="1275606"/>
            <a:ext cx="8208963" cy="279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Google Like Products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Save/Copy/Paste/Click/Design, etc.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Project Dashboard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Beta/Trails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Or, how free would be incentive to use.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Videos</a:t>
            </a:r>
            <a:endParaRPr lang="en-US" altLang="ko-KR" sz="1200" dirty="0"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0" name="Shape 409"/>
          <p:cNvSpPr/>
          <p:nvPr/>
        </p:nvSpPr>
        <p:spPr>
          <a:xfrm>
            <a:off x="6228184" y="2481897"/>
            <a:ext cx="2304256" cy="1588500"/>
          </a:xfrm>
          <a:prstGeom prst="wedgeEllipseCallout">
            <a:avLst>
              <a:gd name="adj1" fmla="val -59434"/>
              <a:gd name="adj2" fmla="val -1867"/>
            </a:avLst>
          </a:prstGeom>
          <a:noFill/>
          <a:ln w="254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altLang="ko-KR" sz="1200" dirty="0">
                <a:latin typeface="Myriad Pro" pitchFamily="34" charset="0"/>
              </a:rPr>
              <a:t>"Download should work like gmail for console." (P8) "Be more like gdrive on how to use for example copy and paste" </a:t>
            </a:r>
          </a:p>
        </p:txBody>
      </p:sp>
      <p:pic>
        <p:nvPicPr>
          <p:cNvPr id="11" name="Shape 410"/>
          <p:cNvPicPr preferRelativeResize="0"/>
          <p:nvPr/>
        </p:nvPicPr>
        <p:blipFill>
          <a:blip r:embed="rId3" cstate="print"/>
          <a:srcRect b="50000"/>
          <a:stretch>
            <a:fillRect/>
          </a:stretch>
        </p:blipFill>
        <p:spPr>
          <a:xfrm>
            <a:off x="4499992" y="1473785"/>
            <a:ext cx="2072827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10"/>
          <p:cNvPicPr preferRelativeResize="0"/>
          <p:nvPr/>
        </p:nvPicPr>
        <p:blipFill>
          <a:blip r:embed="rId3" cstate="print"/>
          <a:srcRect t="45454" r="30522"/>
          <a:stretch>
            <a:fillRect/>
          </a:stretch>
        </p:blipFill>
        <p:spPr>
          <a:xfrm>
            <a:off x="6660232" y="1401777"/>
            <a:ext cx="1440160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481897"/>
            <a:ext cx="1440160" cy="1396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Recommendation </a:t>
            </a:r>
            <a:r>
              <a:rPr lang="en-US" altLang="ko-KR" sz="2400" dirty="0">
                <a:latin typeface="Myriad Pro" pitchFamily="34" charset="0"/>
              </a:rPr>
              <a:t>- General Suggestion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92138" y="843558"/>
            <a:ext cx="49879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39750" y="1239590"/>
            <a:ext cx="8208963" cy="2898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Pricing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Five users shared price important comparison with other products.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    Indicated desire to pay less than others.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Suggest take the </a:t>
            </a:r>
            <a:r>
              <a:rPr lang="en-US" altLang="ko-KR" dirty="0" err="1" smtClean="0">
                <a:latin typeface="Myriad Pro" pitchFamily="34" charset="0"/>
              </a:rPr>
              <a:t>Walmart</a:t>
            </a:r>
            <a:r>
              <a:rPr lang="en-US" altLang="ko-KR" dirty="0" smtClean="0">
                <a:latin typeface="Myriad Pro" pitchFamily="34" charset="0"/>
              </a:rPr>
              <a:t> undercut policy approach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    Project Dashboard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Billing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Provide examples and information on cost structure understand cost impacts 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Myriad Pro" pitchFamily="34" charset="0"/>
              </a:rPr>
              <a:t> </a:t>
            </a:r>
            <a:r>
              <a:rPr lang="en-US" altLang="ko-KR" dirty="0" smtClean="0">
                <a:latin typeface="Myriad Pro" pitchFamily="34" charset="0"/>
              </a:rPr>
              <a:t>  and see visible values. 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Billing links that show real-time ticker as funds accrue. </a:t>
            </a:r>
          </a:p>
        </p:txBody>
      </p:sp>
      <p:pic>
        <p:nvPicPr>
          <p:cNvPr id="14" name="Shape 419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156176" y="2355726"/>
            <a:ext cx="2198363" cy="732656"/>
          </a:xfrm>
          <a:prstGeom prst="rect">
            <a:avLst/>
          </a:prstGeom>
        </p:spPr>
      </p:pic>
      <p:sp>
        <p:nvSpPr>
          <p:cNvPr id="15" name="Shape 421"/>
          <p:cNvSpPr/>
          <p:nvPr/>
        </p:nvSpPr>
        <p:spPr>
          <a:xfrm>
            <a:off x="7164288" y="1059582"/>
            <a:ext cx="1728192" cy="1344592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254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altLang="ko-KR" sz="1200" dirty="0">
                <a:latin typeface="Myriad Pro" pitchFamily="34" charset="0"/>
              </a:rPr>
              <a:t> "Walmart pricing structure would help with marketing these services."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Recommendation </a:t>
            </a:r>
            <a:r>
              <a:rPr lang="en-US" altLang="ko-KR" sz="2400" dirty="0">
                <a:latin typeface="Myriad Pro" pitchFamily="34" charset="0"/>
              </a:rPr>
              <a:t>- Console</a:t>
            </a:r>
          </a:p>
        </p:txBody>
      </p:sp>
      <p:sp>
        <p:nvSpPr>
          <p:cNvPr id="40964" name="직사각형 7"/>
          <p:cNvSpPr>
            <a:spLocks noChangeArrowheads="1"/>
          </p:cNvSpPr>
          <p:nvPr/>
        </p:nvSpPr>
        <p:spPr bwMode="auto">
          <a:xfrm>
            <a:off x="7596188" y="896938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.</a:t>
            </a:r>
          </a:p>
          <a:p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592138" y="843558"/>
            <a:ext cx="36198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hape 428"/>
          <p:cNvGraphicFramePr/>
          <p:nvPr/>
        </p:nvGraphicFramePr>
        <p:xfrm>
          <a:off x="506712" y="1063375"/>
          <a:ext cx="8008325" cy="36520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0912"/>
                <a:gridCol w="1584176"/>
                <a:gridCol w="1512168"/>
                <a:gridCol w="4231069"/>
              </a:tblGrid>
              <a:tr h="3509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Priority</a:t>
                      </a:r>
                    </a:p>
                  </a:txBody>
                  <a:tcPr marL="68575" marR="68575" marT="91425" marB="91425">
                    <a:lnL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Product Area</a:t>
                      </a:r>
                    </a:p>
                  </a:txBody>
                  <a:tcPr marL="68575" marR="68575" marT="91425" marB="91425">
                    <a:lnT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Category</a:t>
                      </a:r>
                    </a:p>
                  </a:txBody>
                  <a:tcPr marL="68575" marR="68575" marT="91425" marB="91425">
                    <a:lnT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Subcategory</a:t>
                      </a:r>
                    </a:p>
                  </a:txBody>
                  <a:tcPr marL="68575" marR="68575" marT="91425" marB="91425">
                    <a:lnR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6382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 b="1"/>
                        <a:t>P1</a:t>
                      </a:r>
                    </a:p>
                  </a:txBody>
                  <a:tcPr marL="68575" marR="68575" marT="91425" marB="91425">
                    <a:lnL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/>
                        <a:t>Functionality</a:t>
                      </a:r>
                    </a:p>
                  </a:txBody>
                  <a:tcPr marL="68575" marR="68575" marT="91425" marB="91425">
                    <a:lnL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/>
                        <a:t>User Interaction</a:t>
                      </a:r>
                    </a:p>
                  </a:txBody>
                  <a:tcPr marL="68575" marR="68575" marT="91425" marB="91425">
                    <a:lnL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/>
                        <a:t>·</a:t>
                      </a: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</a:t>
                      </a:r>
                      <a:r>
                        <a:rPr lang="en" sz="1100"/>
                        <a:t>Fix Overview page to display correct information and unblock users from other pages.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/>
                        <a:t>·</a:t>
                      </a: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</a:t>
                      </a:r>
                      <a:r>
                        <a:rPr lang="en" sz="1100"/>
                        <a:t>Add mapping hierarchy to the file structure and design layout.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/>
                        <a:t>·</a:t>
                      </a: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</a:t>
                      </a:r>
                      <a:r>
                        <a:rPr lang="en" sz="1100"/>
                        <a:t>State Message: Show message displays of user actions</a:t>
                      </a:r>
                    </a:p>
                  </a:txBody>
                  <a:tcPr marL="68575" marR="68575" marT="91425" marB="91425">
                    <a:lnL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16382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 b="1" dirty="0"/>
                        <a:t>P1</a:t>
                      </a:r>
                    </a:p>
                  </a:txBody>
                  <a:tcPr marL="68575" marR="68575" marT="91425" marB="91425">
                    <a:lnL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dirty="0"/>
                        <a:t>Documentation</a:t>
                      </a:r>
                    </a:p>
                  </a:txBody>
                  <a:tcPr marL="68575" marR="68575" marT="91425" marB="91425">
                    <a:lnL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/>
                        <a:t>Terminology and Nomenclature</a:t>
                      </a:r>
                    </a:p>
                  </a:txBody>
                  <a:tcPr marL="68575" marR="68575" marT="91425" marB="91425">
                    <a:lnL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 dirty="0"/>
                        <a:t>·</a:t>
                      </a:r>
                      <a:r>
                        <a:rPr lang="en" sz="7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</a:t>
                      </a:r>
                      <a:r>
                        <a:rPr lang="en" sz="1100" dirty="0"/>
                        <a:t>Clarify on the usage of ProjectID, Object Permission, and Private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 dirty="0"/>
                        <a:t>·</a:t>
                      </a:r>
                      <a:r>
                        <a:rPr lang="en" sz="7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</a:t>
                      </a:r>
                      <a:r>
                        <a:rPr lang="en" sz="1100" dirty="0"/>
                        <a:t>Add definitions for these terms and use consistent terms for the names.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buNone/>
                      </a:pPr>
                      <a:r>
                        <a:rPr lang="en" sz="1100" dirty="0"/>
                        <a:t>·</a:t>
                      </a:r>
                      <a:r>
                        <a:rPr lang="en" sz="7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</a:t>
                      </a:r>
                      <a:r>
                        <a:rPr lang="en" sz="1100" dirty="0"/>
                        <a:t>Add online Help and examples on how-to use the Console</a:t>
                      </a:r>
                    </a:p>
                  </a:txBody>
                  <a:tcPr marL="68575" marR="68575" marT="91425" marB="91425">
                    <a:lnL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Recommendation </a:t>
            </a:r>
            <a:r>
              <a:rPr lang="en-US" altLang="ko-KR" sz="2400" dirty="0">
                <a:latin typeface="Myriad Pro" pitchFamily="34" charset="0"/>
              </a:rPr>
              <a:t>- </a:t>
            </a:r>
            <a:r>
              <a:rPr lang="en-US" altLang="ko-KR" sz="2400" dirty="0" err="1" smtClean="0">
                <a:latin typeface="Myriad Pro" pitchFamily="34" charset="0"/>
              </a:rPr>
              <a:t>gsutil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92138" y="843558"/>
            <a:ext cx="36198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11560" y="1131590"/>
          <a:ext cx="7776864" cy="3328144"/>
        </p:xfrm>
        <a:graphic>
          <a:graphicData uri="http://schemas.openxmlformats.org/drawingml/2006/table">
            <a:tbl>
              <a:tblPr/>
              <a:tblGrid>
                <a:gridCol w="924158"/>
                <a:gridCol w="1551885"/>
                <a:gridCol w="1987809"/>
                <a:gridCol w="3313012"/>
              </a:tblGrid>
              <a:tr h="237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Priority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Product Area</a:t>
                      </a:r>
                      <a:endParaRPr lang="en-US" sz="700"/>
                    </a:p>
                  </a:txBody>
                  <a:tcPr marL="22087" marR="22087" marT="31553" marB="31553">
                    <a:lnL>
                      <a:noFill/>
                    </a:lnL>
                    <a:lnR>
                      <a:noFill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Category</a:t>
                      </a:r>
                      <a:endParaRPr lang="en-US" sz="700"/>
                    </a:p>
                  </a:txBody>
                  <a:tcPr marL="22087" marR="22087" marT="31553" marB="31553">
                    <a:lnL>
                      <a:noFill/>
                    </a:lnL>
                    <a:lnR>
                      <a:noFill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Subcategory</a:t>
                      </a:r>
                      <a:endParaRPr lang="en-US" sz="700"/>
                    </a:p>
                  </a:txBody>
                  <a:tcPr marL="22087" marR="22087" marT="31553" marB="31553">
                    <a:lnL>
                      <a:noFill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7028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P1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Installation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Paths/Software Requirements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Add an installer package to autogenerate paths, create shortcuts, etc for setup</a:t>
                      </a:r>
                      <a:endParaRPr lang="en-US" sz="700"/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Provide visible and direct links for correction Python version installation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4237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P1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Output/Messages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Message Output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Inform users of input attempts</a:t>
                      </a:r>
                      <a:endParaRPr lang="en-US" sz="700"/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Parse long message outputs to be readable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8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P1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Documentation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Online Tutorial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Fix online tutorial with examples</a:t>
                      </a:r>
                      <a:endParaRPr lang="en-US" sz="700"/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Fix Help &amp; FAQ sections to contain clearer steps for using the tool</a:t>
                      </a:r>
                      <a:endParaRPr lang="en-US" sz="700"/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Fix instructions for installation, consistent naming, and on basic cmds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116795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P1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Configuration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Command Functionality</a:t>
                      </a:r>
                      <a:endParaRPr lang="en-US" sz="70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Fix delete to be able to do bulk delete at the bucket level, instead of at file level</a:t>
                      </a:r>
                      <a:endParaRPr lang="en-US" sz="700" dirty="0"/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Fix command language to be standard commands as other command tools</a:t>
                      </a:r>
                      <a:endParaRPr lang="en-US" sz="700" dirty="0"/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·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        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Fix easier steps to login and authentication on the</a:t>
                      </a:r>
                      <a:endParaRPr lang="en-US" sz="700" dirty="0"/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o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  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E.g. remove Authentication code from UI, etc.</a:t>
                      </a:r>
                      <a:endParaRPr lang="en-US" sz="700" dirty="0"/>
                    </a:p>
                  </a:txBody>
                  <a:tcPr marL="22087" marR="22087" marT="31553" marB="31553">
                    <a:lnL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956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User’s Feedback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2138" y="843558"/>
            <a:ext cx="23956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91680" y="2100793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4F81BD"/>
                </a:solidFill>
                <a:latin typeface="Myriad Pro" pitchFamily="34" charset="0"/>
              </a:rPr>
              <a:t>“ I know it is not a test about me, </a:t>
            </a:r>
          </a:p>
          <a:p>
            <a:r>
              <a:rPr lang="en-US" altLang="ko-KR" sz="2400" b="1" dirty="0">
                <a:solidFill>
                  <a:srgbClr val="4F81BD"/>
                </a:solidFill>
                <a:latin typeface="Myriad Pro" pitchFamily="34" charset="0"/>
              </a:rPr>
              <a:t> </a:t>
            </a:r>
            <a:r>
              <a:rPr lang="en-US" altLang="ko-KR" sz="2400" b="1" dirty="0" smtClean="0">
                <a:solidFill>
                  <a:srgbClr val="4F81BD"/>
                </a:solidFill>
                <a:latin typeface="Myriad Pro" pitchFamily="34" charset="0"/>
              </a:rPr>
              <a:t> but I feel that I was in a  job interview.”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Lessons Learned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92138" y="843558"/>
            <a:ext cx="30437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750" y="1101090"/>
            <a:ext cx="8208963" cy="31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Tools and Equipment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Software-</a:t>
            </a:r>
            <a:r>
              <a:rPr lang="en-US" altLang="ko-KR" dirty="0" err="1" smtClean="0">
                <a:latin typeface="Myriad Pro" pitchFamily="34" charset="0"/>
              </a:rPr>
              <a:t>Morae</a:t>
            </a:r>
            <a:endParaRPr lang="en-US" altLang="ko-KR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Myriad Pro" pitchFamily="34" charset="0"/>
              </a:rPr>
              <a:t> </a:t>
            </a:r>
            <a:r>
              <a:rPr lang="en-US" altLang="ko-KR" dirty="0" smtClean="0">
                <a:latin typeface="Myriad Pro" pitchFamily="34" charset="0"/>
              </a:rPr>
              <a:t>  - Issues </a:t>
            </a:r>
            <a:r>
              <a:rPr lang="en-US" altLang="ko-KR" dirty="0">
                <a:latin typeface="Myriad Pro" pitchFamily="34" charset="0"/>
              </a:rPr>
              <a:t>with video and audio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Myriad Pro" pitchFamily="34" charset="0"/>
              </a:rPr>
              <a:t> </a:t>
            </a:r>
            <a:r>
              <a:rPr lang="en-US" altLang="ko-KR" dirty="0" smtClean="0">
                <a:latin typeface="Myriad Pro" pitchFamily="34" charset="0"/>
              </a:rPr>
              <a:t>  - Lack </a:t>
            </a:r>
            <a:r>
              <a:rPr lang="en-US" altLang="ko-KR" dirty="0">
                <a:latin typeface="Myriad Pro" pitchFamily="34" charset="0"/>
              </a:rPr>
              <a:t>of consistent face captures.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Hardware </a:t>
            </a:r>
            <a:r>
              <a:rPr lang="en-US" altLang="ko-KR" dirty="0">
                <a:latin typeface="Myriad Pro" pitchFamily="34" charset="0"/>
              </a:rPr>
              <a:t>- Old PC (LUTE)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Myriad Pro" pitchFamily="34" charset="0"/>
              </a:rPr>
              <a:t> </a:t>
            </a:r>
            <a:r>
              <a:rPr lang="en-US" altLang="ko-KR" dirty="0" smtClean="0">
                <a:latin typeface="Myriad Pro" pitchFamily="34" charset="0"/>
              </a:rPr>
              <a:t>  - Broken </a:t>
            </a:r>
            <a:r>
              <a:rPr lang="en-US" altLang="ko-KR" dirty="0">
                <a:latin typeface="Myriad Pro" pitchFamily="34" charset="0"/>
              </a:rPr>
              <a:t>system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Myriad Pro" pitchFamily="34" charset="0"/>
              </a:rPr>
              <a:t>   - Administrative </a:t>
            </a:r>
            <a:r>
              <a:rPr lang="en-US" altLang="ko-KR" dirty="0">
                <a:latin typeface="Myriad Pro" pitchFamily="34" charset="0"/>
              </a:rPr>
              <a:t>Rights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 smtClean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Time to Task/Completion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Tasks </a:t>
            </a:r>
            <a:r>
              <a:rPr lang="en-US" altLang="ko-KR" dirty="0">
                <a:latin typeface="Myriad Pro" pitchFamily="34" charset="0"/>
              </a:rPr>
              <a:t>overload.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Task </a:t>
            </a:r>
            <a:r>
              <a:rPr lang="en-US" altLang="ko-KR" dirty="0">
                <a:latin typeface="Myriad Pro" pitchFamily="34" charset="0"/>
              </a:rPr>
              <a:t>questionnaires too long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11960" y="1275606"/>
            <a:ext cx="38884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altLang="ko-KR" b="1" dirty="0">
                <a:solidFill>
                  <a:srgbClr val="4F81BD"/>
                </a:solidFill>
                <a:latin typeface="Myriad Pro" pitchFamily="34" charset="0"/>
              </a:rPr>
              <a:t>Data </a:t>
            </a:r>
            <a:r>
              <a:rPr lang="en" altLang="ko-KR" b="1" dirty="0" smtClean="0">
                <a:solidFill>
                  <a:srgbClr val="4F81BD"/>
                </a:solidFill>
                <a:latin typeface="Myriad Pro" pitchFamily="34" charset="0"/>
              </a:rPr>
              <a:t>Analysis</a:t>
            </a:r>
          </a:p>
          <a:p>
            <a:pPr lvl="0"/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" altLang="ko-KR" dirty="0" smtClean="0">
                <a:latin typeface="Myriad Pro" pitchFamily="34" charset="0"/>
              </a:rPr>
              <a:t>Huge </a:t>
            </a:r>
            <a:r>
              <a:rPr lang="en" altLang="ko-KR" dirty="0">
                <a:latin typeface="Myriad Pro" pitchFamily="34" charset="0"/>
              </a:rPr>
              <a:t>amount of data to evaluate </a:t>
            </a:r>
            <a:endParaRPr lang="en" altLang="ko-KR" dirty="0" smtClean="0">
              <a:latin typeface="Myriad Pro" pitchFamily="34" charset="0"/>
            </a:endParaRPr>
          </a:p>
          <a:p>
            <a:pPr lvl="0"/>
            <a:r>
              <a:rPr lang="en" altLang="ko-KR" dirty="0">
                <a:latin typeface="Myriad Pro" pitchFamily="34" charset="0"/>
              </a:rPr>
              <a:t> </a:t>
            </a:r>
            <a:r>
              <a:rPr lang="en" altLang="ko-KR" dirty="0" smtClean="0">
                <a:latin typeface="Myriad Pro" pitchFamily="34" charset="0"/>
              </a:rPr>
              <a:t>  in </a:t>
            </a:r>
            <a:r>
              <a:rPr lang="en" altLang="ko-KR" dirty="0">
                <a:latin typeface="Myriad Pro" pitchFamily="34" charset="0"/>
              </a:rPr>
              <a:t>short </a:t>
            </a:r>
            <a:r>
              <a:rPr lang="en" altLang="ko-KR" dirty="0" smtClean="0">
                <a:latin typeface="Myriad Pro" pitchFamily="34" charset="0"/>
              </a:rPr>
              <a:t>duration</a:t>
            </a:r>
          </a:p>
          <a:p>
            <a:pPr marL="457200" lvl="0" indent="-317500">
              <a:buClr>
                <a:srgbClr val="000000"/>
              </a:buClr>
              <a:buSzPct val="166666"/>
            </a:pPr>
            <a:r>
              <a:rPr lang="en" altLang="ko-KR" dirty="0" smtClean="0">
                <a:latin typeface="Myriad Pro" pitchFamily="34" charset="0"/>
              </a:rPr>
              <a:t>- Methods </a:t>
            </a:r>
            <a:r>
              <a:rPr lang="en" altLang="ko-KR" dirty="0">
                <a:latin typeface="Myriad Pro" pitchFamily="34" charset="0"/>
              </a:rPr>
              <a:t>of data </a:t>
            </a:r>
            <a:r>
              <a:rPr lang="en" altLang="ko-KR" dirty="0" smtClean="0">
                <a:latin typeface="Myriad Pro" pitchFamily="34" charset="0"/>
              </a:rPr>
              <a:t>breakdown.</a:t>
            </a:r>
          </a:p>
          <a:p>
            <a:pPr marL="457200" lvl="0" indent="-317500">
              <a:buClr>
                <a:srgbClr val="000000"/>
              </a:buClr>
              <a:buSzPct val="166666"/>
            </a:pPr>
            <a:r>
              <a:rPr lang="en" altLang="ko-KR" dirty="0" smtClean="0">
                <a:latin typeface="Myriad Pro" pitchFamily="34" charset="0"/>
              </a:rPr>
              <a:t>      Affinity diagram</a:t>
            </a:r>
            <a:endParaRPr lang="ko-KR" altLang="en-US" dirty="0">
              <a:latin typeface="Myriad Pro" pitchFamily="34" charset="0"/>
            </a:endParaRPr>
          </a:p>
        </p:txBody>
      </p:sp>
      <p:pic>
        <p:nvPicPr>
          <p:cNvPr id="134146" name="Picture 2" descr="https://lh6.googleusercontent.com/qTJ6VaW4L0sltdOZXzaPuRs-bAtRQyyKbcXdIOvKNdcO1xEz85LycjNWYDXwMALBDrxWY7G-r0dgWuVnQofyCP9i6ASJ0h5OkWlvRK4UtLn7GdtLl_oNdLUuGCOzF7TC"/>
          <p:cNvPicPr>
            <a:picLocks noChangeAspect="1" noChangeArrowheads="1"/>
          </p:cNvPicPr>
          <p:nvPr/>
        </p:nvPicPr>
        <p:blipFill>
          <a:blip r:embed="rId3" cstate="print"/>
          <a:srcRect l="6200" t="5377" r="11139"/>
          <a:stretch>
            <a:fillRect/>
          </a:stretch>
        </p:blipFill>
        <p:spPr bwMode="auto">
          <a:xfrm>
            <a:off x="4355976" y="2859782"/>
            <a:ext cx="1708537" cy="150335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Google Cloud </a:t>
            </a:r>
            <a:r>
              <a:rPr lang="en-US" altLang="ko-KR" sz="2400" dirty="0" smtClean="0">
                <a:latin typeface="Myriad Pro" pitchFamily="34" charset="0"/>
              </a:rPr>
              <a:t>Platform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39552" y="1387525"/>
            <a:ext cx="2232050" cy="325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>
                <a:latin typeface="Myriad Pro" pitchFamily="34" charset="0"/>
              </a:rPr>
              <a:t>Google offers two tools</a:t>
            </a:r>
            <a:r>
              <a:rPr lang="en-US" altLang="ko-KR" sz="1600" dirty="0" smtClean="0">
                <a:latin typeface="Myriad Pro" pitchFamily="34" charset="0"/>
              </a:rPr>
              <a:t>: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600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Developer Console </a:t>
            </a:r>
            <a:r>
              <a:rPr lang="en-US" altLang="ko-KR" sz="1600" dirty="0" smtClean="0">
                <a:latin typeface="Myriad Pro" pitchFamily="34" charset="0"/>
              </a:rPr>
              <a:t>Web </a:t>
            </a:r>
            <a:r>
              <a:rPr lang="en-US" altLang="ko-KR" sz="1600" dirty="0">
                <a:latin typeface="Myriad Pro" pitchFamily="34" charset="0"/>
              </a:rPr>
              <a:t>UI </a:t>
            </a:r>
            <a:r>
              <a:rPr lang="en-US" altLang="ko-KR" sz="1600" dirty="0" smtClean="0">
                <a:latin typeface="Myriad Pro" pitchFamily="34" charset="0"/>
              </a:rPr>
              <a:t>Component</a:t>
            </a:r>
            <a:r>
              <a:rPr lang="en-US" altLang="ko-KR" sz="1600" dirty="0">
                <a:latin typeface="Myriad Pro" pitchFamily="34" charset="0"/>
              </a:rPr>
              <a:t/>
            </a:r>
            <a:br>
              <a:rPr lang="en-US" altLang="ko-KR" sz="1600" dirty="0">
                <a:latin typeface="Myriad Pro" pitchFamily="34" charset="0"/>
              </a:rPr>
            </a:br>
            <a:endParaRPr lang="en-US" altLang="ko-KR" sz="1600" dirty="0" smtClean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err="1" smtClean="0">
                <a:solidFill>
                  <a:srgbClr val="4F81BD"/>
                </a:solidFill>
                <a:latin typeface="Myriad Pro" pitchFamily="34" charset="0"/>
              </a:rPr>
              <a:t>gsutil</a:t>
            </a: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 </a:t>
            </a:r>
            <a:endParaRPr lang="en-US" altLang="ko-KR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 smtClean="0">
                <a:latin typeface="Myriad Pro" pitchFamily="34" charset="0"/>
              </a:rPr>
              <a:t>Python </a:t>
            </a:r>
            <a:r>
              <a:rPr lang="en-US" altLang="ko-KR" sz="1600" dirty="0">
                <a:latin typeface="Myriad Pro" pitchFamily="34" charset="0"/>
              </a:rPr>
              <a:t>Application Command Line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200" b="1" dirty="0">
              <a:solidFill>
                <a:srgbClr val="4F81BD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200" dirty="0"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3" y="381000"/>
            <a:ext cx="781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Next Steps</a:t>
            </a:r>
          </a:p>
        </p:txBody>
      </p:sp>
      <p:sp>
        <p:nvSpPr>
          <p:cNvPr id="40964" name="직사각형 7"/>
          <p:cNvSpPr>
            <a:spLocks noChangeArrowheads="1"/>
          </p:cNvSpPr>
          <p:nvPr/>
        </p:nvSpPr>
        <p:spPr bwMode="auto">
          <a:xfrm>
            <a:off x="7596188" y="896938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.</a:t>
            </a:r>
          </a:p>
          <a:p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592138" y="843558"/>
            <a:ext cx="36198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11560" y="3363838"/>
            <a:ext cx="8208963" cy="95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Pricing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Polish data and review findings with client</a:t>
            </a: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dirty="0" smtClean="0">
                <a:latin typeface="HelveticaNeueBlack"/>
                <a:ea typeface="Calibri" pitchFamily="34" charset="0"/>
                <a:cs typeface="Times New Roman" pitchFamily="18" charset="0"/>
                <a:sym typeface="Webdings"/>
              </a:rPr>
              <a:t>• </a:t>
            </a:r>
            <a:r>
              <a:rPr lang="en-US" altLang="ko-KR" dirty="0" smtClean="0">
                <a:latin typeface="Myriad Pro" pitchFamily="34" charset="0"/>
              </a:rPr>
              <a:t>Possible opportunity to present to Google’s product teams.</a:t>
            </a:r>
          </a:p>
        </p:txBody>
      </p:sp>
      <p:pic>
        <p:nvPicPr>
          <p:cNvPr id="8" name="Shape 454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83568" y="1203598"/>
            <a:ext cx="2534775" cy="2040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74TXvgxe1jo1DEV3lPghhE4tmw7UJRt5WpqncDDxuRontoIj-L3zLotCNVEf-HTxxI6_cKvOnuDRSmbf_fAaZuHdnXjebucxJu64HBHW4goeyk0fMpHXLrMk3yYthu2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843558"/>
            <a:ext cx="6624736" cy="38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5"/>
          <p:cNvSpPr/>
          <p:nvPr/>
        </p:nvSpPr>
        <p:spPr>
          <a:xfrm>
            <a:off x="2843808" y="1994793"/>
            <a:ext cx="2088381" cy="2889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15616" y="3147814"/>
            <a:ext cx="1512168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Product Introduction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Product Introduction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67544" y="1183853"/>
            <a:ext cx="3287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yriad Pro" pitchFamily="34" charset="0"/>
              </a:rPr>
              <a:t>Developer Console </a:t>
            </a:r>
            <a:r>
              <a:rPr lang="it-IT" altLang="ko-KR" sz="1400" dirty="0">
                <a:latin typeface="Myriad Pro" pitchFamily="34" charset="0"/>
              </a:rPr>
              <a:t>- Web UI Component</a:t>
            </a:r>
            <a:endParaRPr lang="ko-KR" altLang="en-US" sz="1400" dirty="0">
              <a:latin typeface="Myriad Pro" pitchFamily="34" charset="0"/>
            </a:endParaRPr>
          </a:p>
        </p:txBody>
      </p:sp>
      <p:pic>
        <p:nvPicPr>
          <p:cNvPr id="105474" name="Picture 2" descr="https://lh6.googleusercontent.com/JL3MhfLtCxQthu7ekVgsGqLzxkTrUmsrIIJ_foeunyrGdyMBC_qyno0lwlklXoQ9jh55iFRsFTDFKB3TQe4iec6lyccYU1WZR65Xg_3i--lqCDgOBaTdOY1zDbNpXD3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14614"/>
            <a:ext cx="8208912" cy="25026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6" name="Picture 4" descr="https://lh3.googleusercontent.com/kYy2RylMzQWI0UnGp_LZRT8Uoh8Uz6YkSVb78rop8bEzz45E4GCTmIwgeC7JWtqWeFeFmARmtds0CHabBk23HsfDHiCOxJnjJZAatzgZBaMGyzeOyQxabgRHX_KPQR1S"/>
          <p:cNvPicPr>
            <a:picLocks noChangeAspect="1" noChangeArrowheads="1"/>
          </p:cNvPicPr>
          <p:nvPr/>
        </p:nvPicPr>
        <p:blipFill>
          <a:blip r:embed="rId3" cstate="print"/>
          <a:srcRect b="7407"/>
          <a:stretch>
            <a:fillRect/>
          </a:stretch>
        </p:blipFill>
        <p:spPr bwMode="auto">
          <a:xfrm>
            <a:off x="4934115" y="915566"/>
            <a:ext cx="3526317" cy="36004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Myriad Pro" pitchFamily="34" charset="0"/>
              </a:rPr>
              <a:t>Product Introduction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92138" y="843558"/>
            <a:ext cx="28277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11560" y="1401038"/>
            <a:ext cx="33865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yriad Pro" pitchFamily="34" charset="0"/>
              </a:rPr>
              <a:t>gsutil</a:t>
            </a:r>
            <a:r>
              <a:rPr lang="it-IT" altLang="ko-KR" sz="1400" dirty="0" smtClean="0">
                <a:latin typeface="Myriad Pro" pitchFamily="34" charset="0"/>
              </a:rPr>
              <a:t> - Python Application Command Line</a:t>
            </a:r>
          </a:p>
          <a:p>
            <a:r>
              <a:rPr lang="it-IT" altLang="ko-KR" sz="1400" dirty="0" smtClean="0">
                <a:latin typeface="Myriad Pro" pitchFamily="34" charset="0"/>
              </a:rPr>
              <a:t/>
            </a:r>
            <a:br>
              <a:rPr lang="it-IT" altLang="ko-KR" sz="1400" dirty="0" smtClean="0">
                <a:latin typeface="Myriad Pro" pitchFamily="34" charset="0"/>
              </a:rPr>
            </a:br>
            <a:endParaRPr lang="ko-KR" altLang="en-US" sz="1400" dirty="0">
              <a:latin typeface="Myriad Pro" pitchFamily="34" charset="0"/>
            </a:endParaRPr>
          </a:p>
        </p:txBody>
      </p:sp>
      <p:pic>
        <p:nvPicPr>
          <p:cNvPr id="74754" name="Picture 2" descr="https://lh4.googleusercontent.com/wB123lZuDXA4cAyt3Ookj1rV1KLG2PIn9t6667mZSL4vZgvBqhzxMvqU5j5boJtHkbA6nWu4twvvdIL985WGPPEGUIOs6lRzNx2LYnhuXkyG-vDXuodj9F5nzSa43Yl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635646"/>
            <a:ext cx="3895725" cy="2819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00063" y="381000"/>
            <a:ext cx="8001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Myriad Pro" pitchFamily="34" charset="0"/>
              </a:rPr>
              <a:t>Purpose</a:t>
            </a:r>
            <a:endParaRPr lang="en-US" altLang="ko-KR" sz="2400" dirty="0">
              <a:latin typeface="Myriad Pro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92138" y="843558"/>
            <a:ext cx="10995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39552" y="1347614"/>
            <a:ext cx="4032448" cy="2513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26960" bIns="0" anchor="ctr">
            <a:spAutoFit/>
          </a:bodyPr>
          <a:lstStyle/>
          <a:p>
            <a:pPr eaLnBrk="0" latinLnBrk="0" hangingPunct="0">
              <a:tabLst>
                <a:tab pos="2882900" algn="l"/>
              </a:tabLst>
            </a:pPr>
            <a:r>
              <a:rPr lang="en-US" altLang="ko-KR" sz="1600" dirty="0">
                <a:latin typeface="Myriad Pro" pitchFamily="34" charset="0"/>
              </a:rPr>
              <a:t>Google offers two tools</a:t>
            </a:r>
            <a:r>
              <a:rPr lang="en-US" altLang="ko-KR" sz="1600" dirty="0" smtClean="0">
                <a:latin typeface="Myriad Pro" pitchFamily="34" charset="0"/>
              </a:rPr>
              <a:t>: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600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>
                <a:solidFill>
                  <a:srgbClr val="4F81BD"/>
                </a:solidFill>
                <a:latin typeface="Myriad Pro" pitchFamily="34" charset="0"/>
              </a:rPr>
              <a:t>Developer </a:t>
            </a: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Console:  </a:t>
            </a:r>
            <a:r>
              <a:rPr lang="en-US" altLang="ko-KR" sz="1600" dirty="0" smtClean="0">
                <a:latin typeface="Myriad Pro" pitchFamily="34" charset="0"/>
              </a:rPr>
              <a:t>Web </a:t>
            </a:r>
            <a:r>
              <a:rPr lang="en-US" altLang="ko-KR" sz="1600" dirty="0">
                <a:latin typeface="Myriad Pro" pitchFamily="34" charset="0"/>
              </a:rPr>
              <a:t>UI </a:t>
            </a:r>
            <a:r>
              <a:rPr lang="en-US" altLang="ko-KR" sz="1600" dirty="0" smtClean="0">
                <a:latin typeface="Myriad Pro" pitchFamily="34" charset="0"/>
              </a:rPr>
              <a:t>Component</a:t>
            </a:r>
            <a:r>
              <a:rPr lang="en-US" altLang="ko-KR" sz="1600" dirty="0">
                <a:latin typeface="Myriad Pro" pitchFamily="34" charset="0"/>
              </a:rPr>
              <a:t/>
            </a:r>
            <a:br>
              <a:rPr lang="en-US" altLang="ko-KR" sz="1600" dirty="0">
                <a:latin typeface="Myriad Pro" pitchFamily="34" charset="0"/>
              </a:rPr>
            </a:br>
            <a:endParaRPr lang="en-US" altLang="ko-KR" sz="1600" dirty="0" smtClean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r>
              <a:rPr lang="en-US" altLang="ko-KR" b="1" dirty="0" err="1" smtClean="0">
                <a:solidFill>
                  <a:srgbClr val="4F81BD"/>
                </a:solidFill>
                <a:latin typeface="Myriad Pro" pitchFamily="34" charset="0"/>
              </a:rPr>
              <a:t>gsutil</a:t>
            </a:r>
            <a:r>
              <a:rPr lang="en-US" altLang="ko-KR" b="1" dirty="0" smtClean="0">
                <a:solidFill>
                  <a:srgbClr val="4F81BD"/>
                </a:solidFill>
                <a:latin typeface="Myriad Pro" pitchFamily="34" charset="0"/>
              </a:rPr>
              <a:t> : </a:t>
            </a:r>
            <a:r>
              <a:rPr lang="en-US" altLang="ko-KR" sz="1600" dirty="0" smtClean="0">
                <a:latin typeface="Myriad Pro" pitchFamily="34" charset="0"/>
              </a:rPr>
              <a:t>Python Application Command </a:t>
            </a:r>
            <a:r>
              <a:rPr lang="en-US" altLang="ko-KR" sz="1600" dirty="0">
                <a:latin typeface="Myriad Pro" pitchFamily="34" charset="0"/>
              </a:rPr>
              <a:t>Line</a:t>
            </a:r>
          </a:p>
          <a:p>
            <a:pPr eaLnBrk="0" latinLnBrk="0" hangingPunct="0">
              <a:tabLst>
                <a:tab pos="2882900" algn="l"/>
              </a:tabLst>
            </a:pPr>
            <a:endParaRPr lang="en-US" altLang="ko-KR" b="1" dirty="0">
              <a:solidFill>
                <a:srgbClr val="4F81BD"/>
              </a:solidFill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dirty="0">
              <a:latin typeface="Myriad Pro" pitchFamily="34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200" b="1" dirty="0">
              <a:solidFill>
                <a:srgbClr val="4F81BD"/>
              </a:solidFill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200" dirty="0">
              <a:latin typeface="Myriad Pro" pitchFamily="34" charset="0"/>
              <a:cs typeface="Times New Roman" pitchFamily="18" charset="0"/>
            </a:endParaRPr>
          </a:p>
          <a:p>
            <a:pPr eaLnBrk="0" latinLnBrk="0" hangingPunct="0">
              <a:tabLst>
                <a:tab pos="2882900" algn="l"/>
              </a:tabLst>
            </a:pPr>
            <a:endParaRPr lang="en-US" altLang="ko-KR" sz="1100" dirty="0">
              <a:latin typeface="Myriad Pro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5022</TotalTime>
  <Words>3166</Words>
  <Application>Microsoft Office PowerPoint</Application>
  <PresentationFormat>On-screen Show (16:9)</PresentationFormat>
  <Paragraphs>547</Paragraphs>
  <Slides>50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맑은 고딕</vt:lpstr>
      <vt:lpstr>Webdings</vt:lpstr>
      <vt:lpstr>Calibri</vt:lpstr>
      <vt:lpstr>굴림</vt:lpstr>
      <vt:lpstr>Wingdings</vt:lpstr>
      <vt:lpstr>Myriad Pro</vt:lpstr>
      <vt:lpstr>HelveticaNeueBlack</vt:lpstr>
      <vt:lpstr>Times New Roman</vt:lpstr>
      <vt:lpstr>Arial</vt:lpstr>
      <vt:lpstr>Courier New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Samsung Electronics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SEC</dc:creator>
  <cp:lastModifiedBy>Susan wen</cp:lastModifiedBy>
  <cp:revision>304</cp:revision>
  <dcterms:created xsi:type="dcterms:W3CDTF">2009-08-24T14:14:15Z</dcterms:created>
  <dcterms:modified xsi:type="dcterms:W3CDTF">2014-03-12T18:48:21Z</dcterms:modified>
</cp:coreProperties>
</file>